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4" r:id="rId15"/>
    <p:sldId id="276" r:id="rId16"/>
    <p:sldId id="266" r:id="rId17"/>
    <p:sldId id="267" r:id="rId18"/>
    <p:sldId id="268" r:id="rId19"/>
    <p:sldId id="257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8"/>
  </p:normalViewPr>
  <p:slideViewPr>
    <p:cSldViewPr snapToGrid="0">
      <p:cViewPr>
        <p:scale>
          <a:sx n="82" d="100"/>
          <a:sy n="82" d="100"/>
        </p:scale>
        <p:origin x="73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70F63-392B-4C5D-B394-8B022E90A9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858BF7-51D3-4359-B049-9858166BA9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Explorer la structure du dataset nettoyé</a:t>
          </a:r>
          <a:endParaRPr lang="en-US" dirty="0"/>
        </a:p>
      </dgm:t>
    </dgm:pt>
    <dgm:pt modelId="{65019FE5-B0F4-45C4-B419-1E3F2A2C0486}" type="parTrans" cxnId="{2D148EDA-C442-4DD2-9C5D-43AB27A8CA5F}">
      <dgm:prSet/>
      <dgm:spPr/>
      <dgm:t>
        <a:bodyPr/>
        <a:lstStyle/>
        <a:p>
          <a:endParaRPr lang="en-US"/>
        </a:p>
      </dgm:t>
    </dgm:pt>
    <dgm:pt modelId="{FD144757-B518-437F-9D98-8C3D3A02B333}" type="sibTrans" cxnId="{2D148EDA-C442-4DD2-9C5D-43AB27A8CA5F}">
      <dgm:prSet/>
      <dgm:spPr/>
      <dgm:t>
        <a:bodyPr/>
        <a:lstStyle/>
        <a:p>
          <a:endParaRPr lang="en-US"/>
        </a:p>
      </dgm:t>
    </dgm:pt>
    <dgm:pt modelId="{0611A1B6-C8EB-43DC-BAAB-56EBC12081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Identifier des schémas, corrélations et valeurs extrêmes</a:t>
          </a:r>
        </a:p>
      </dgm:t>
    </dgm:pt>
    <dgm:pt modelId="{831A3AE9-923F-4272-B27B-184E7D9D14CE}" type="parTrans" cxnId="{990CDA4B-2F11-4602-9F5B-32863AD9FC7F}">
      <dgm:prSet/>
      <dgm:spPr/>
      <dgm:t>
        <a:bodyPr/>
        <a:lstStyle/>
        <a:p>
          <a:endParaRPr lang="en-US"/>
        </a:p>
      </dgm:t>
    </dgm:pt>
    <dgm:pt modelId="{01F31B81-B481-4D62-9069-79919501145D}" type="sibTrans" cxnId="{990CDA4B-2F11-4602-9F5B-32863AD9FC7F}">
      <dgm:prSet/>
      <dgm:spPr/>
      <dgm:t>
        <a:bodyPr/>
        <a:lstStyle/>
        <a:p>
          <a:endParaRPr lang="en-US"/>
        </a:p>
      </dgm:t>
    </dgm:pt>
    <dgm:pt modelId="{EA91CAC2-C73E-46A9-97AC-A16826D41C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Préparer les données pour l’apprentissage automatique</a:t>
          </a:r>
        </a:p>
      </dgm:t>
    </dgm:pt>
    <dgm:pt modelId="{6C5ABFDC-60ED-4AF0-9242-0E6A4FACEA85}" type="parTrans" cxnId="{7247396A-1457-4B4B-B4F1-4A00061BC421}">
      <dgm:prSet/>
      <dgm:spPr/>
      <dgm:t>
        <a:bodyPr/>
        <a:lstStyle/>
        <a:p>
          <a:endParaRPr lang="en-US"/>
        </a:p>
      </dgm:t>
    </dgm:pt>
    <dgm:pt modelId="{31FAE563-976A-4A89-B1D9-FAEB342212DA}" type="sibTrans" cxnId="{7247396A-1457-4B4B-B4F1-4A00061BC421}">
      <dgm:prSet/>
      <dgm:spPr/>
      <dgm:t>
        <a:bodyPr/>
        <a:lstStyle/>
        <a:p>
          <a:endParaRPr lang="en-US"/>
        </a:p>
      </dgm:t>
    </dgm:pt>
    <dgm:pt modelId="{27C83A6F-51E6-46C5-9D14-9EC050490A23}" type="pres">
      <dgm:prSet presAssocID="{1BC70F63-392B-4C5D-B394-8B022E90A9D5}" presName="root" presStyleCnt="0">
        <dgm:presLayoutVars>
          <dgm:dir/>
          <dgm:resizeHandles val="exact"/>
        </dgm:presLayoutVars>
      </dgm:prSet>
      <dgm:spPr/>
    </dgm:pt>
    <dgm:pt modelId="{EDEF7A82-A969-43F8-BF9D-D2906CE4ADA1}" type="pres">
      <dgm:prSet presAssocID="{28858BF7-51D3-4359-B049-9858166BA909}" presName="compNode" presStyleCnt="0"/>
      <dgm:spPr/>
    </dgm:pt>
    <dgm:pt modelId="{6BC87E36-9127-4EC1-B068-522A70F3B364}" type="pres">
      <dgm:prSet presAssocID="{28858BF7-51D3-4359-B049-9858166BA909}" presName="bgRect" presStyleLbl="bgShp" presStyleIdx="0" presStyleCnt="3"/>
      <dgm:spPr/>
    </dgm:pt>
    <dgm:pt modelId="{BBAD309C-EF4B-4E5E-811E-B93112D0F32A}" type="pres">
      <dgm:prSet presAssocID="{28858BF7-51D3-4359-B049-9858166BA9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FD5CAC8-F892-41AE-BB32-05D4C5D9D138}" type="pres">
      <dgm:prSet presAssocID="{28858BF7-51D3-4359-B049-9858166BA909}" presName="spaceRect" presStyleCnt="0"/>
      <dgm:spPr/>
    </dgm:pt>
    <dgm:pt modelId="{C965FA3B-D1D2-410B-A396-5D874540D90D}" type="pres">
      <dgm:prSet presAssocID="{28858BF7-51D3-4359-B049-9858166BA909}" presName="parTx" presStyleLbl="revTx" presStyleIdx="0" presStyleCnt="3">
        <dgm:presLayoutVars>
          <dgm:chMax val="0"/>
          <dgm:chPref val="0"/>
        </dgm:presLayoutVars>
      </dgm:prSet>
      <dgm:spPr/>
    </dgm:pt>
    <dgm:pt modelId="{9AB73CBC-E6EB-4568-A101-AA5CFC09D1E9}" type="pres">
      <dgm:prSet presAssocID="{FD144757-B518-437F-9D98-8C3D3A02B333}" presName="sibTrans" presStyleCnt="0"/>
      <dgm:spPr/>
    </dgm:pt>
    <dgm:pt modelId="{1722007F-DFE2-4448-878F-CB0841FF7853}" type="pres">
      <dgm:prSet presAssocID="{0611A1B6-C8EB-43DC-BAAB-56EBC120811C}" presName="compNode" presStyleCnt="0"/>
      <dgm:spPr/>
    </dgm:pt>
    <dgm:pt modelId="{AE39ABDC-6A48-4A67-94CD-383B3054D98D}" type="pres">
      <dgm:prSet presAssocID="{0611A1B6-C8EB-43DC-BAAB-56EBC120811C}" presName="bgRect" presStyleLbl="bgShp" presStyleIdx="1" presStyleCnt="3"/>
      <dgm:spPr/>
    </dgm:pt>
    <dgm:pt modelId="{09569086-E192-4D08-AFD5-CBC46D80E6D4}" type="pres">
      <dgm:prSet presAssocID="{0611A1B6-C8EB-43DC-BAAB-56EBC12081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DE58CDC-B2BF-4C06-A25B-179432846D0C}" type="pres">
      <dgm:prSet presAssocID="{0611A1B6-C8EB-43DC-BAAB-56EBC120811C}" presName="spaceRect" presStyleCnt="0"/>
      <dgm:spPr/>
    </dgm:pt>
    <dgm:pt modelId="{5CBD6161-F86B-47A9-B969-E8FBCCAA6278}" type="pres">
      <dgm:prSet presAssocID="{0611A1B6-C8EB-43DC-BAAB-56EBC120811C}" presName="parTx" presStyleLbl="revTx" presStyleIdx="1" presStyleCnt="3">
        <dgm:presLayoutVars>
          <dgm:chMax val="0"/>
          <dgm:chPref val="0"/>
        </dgm:presLayoutVars>
      </dgm:prSet>
      <dgm:spPr/>
    </dgm:pt>
    <dgm:pt modelId="{34FCF92C-3189-4294-9B5E-DEA08EC52A89}" type="pres">
      <dgm:prSet presAssocID="{01F31B81-B481-4D62-9069-79919501145D}" presName="sibTrans" presStyleCnt="0"/>
      <dgm:spPr/>
    </dgm:pt>
    <dgm:pt modelId="{B362E3A2-B613-4B20-AB73-2C8FB913FEC0}" type="pres">
      <dgm:prSet presAssocID="{EA91CAC2-C73E-46A9-97AC-A16826D41C1D}" presName="compNode" presStyleCnt="0"/>
      <dgm:spPr/>
    </dgm:pt>
    <dgm:pt modelId="{4DBF8D4F-26A8-4B09-93D1-4D9A2A97BE51}" type="pres">
      <dgm:prSet presAssocID="{EA91CAC2-C73E-46A9-97AC-A16826D41C1D}" presName="bgRect" presStyleLbl="bgShp" presStyleIdx="2" presStyleCnt="3"/>
      <dgm:spPr/>
    </dgm:pt>
    <dgm:pt modelId="{5C1F6907-7495-4F3A-84E6-E5020D8D88CE}" type="pres">
      <dgm:prSet presAssocID="{EA91CAC2-C73E-46A9-97AC-A16826D41C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A57C8708-5FBD-4CF2-AA16-E2E6E6CB3388}" type="pres">
      <dgm:prSet presAssocID="{EA91CAC2-C73E-46A9-97AC-A16826D41C1D}" presName="spaceRect" presStyleCnt="0"/>
      <dgm:spPr/>
    </dgm:pt>
    <dgm:pt modelId="{BB4745B8-8377-4382-A478-44EDFB6FAC99}" type="pres">
      <dgm:prSet presAssocID="{EA91CAC2-C73E-46A9-97AC-A16826D41C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C66907-8636-43DA-AB0F-3A967CCE01F8}" type="presOf" srcId="{1BC70F63-392B-4C5D-B394-8B022E90A9D5}" destId="{27C83A6F-51E6-46C5-9D14-9EC050490A23}" srcOrd="0" destOrd="0" presId="urn:microsoft.com/office/officeart/2018/2/layout/IconVerticalSolidList"/>
    <dgm:cxn modelId="{990CDA4B-2F11-4602-9F5B-32863AD9FC7F}" srcId="{1BC70F63-392B-4C5D-B394-8B022E90A9D5}" destId="{0611A1B6-C8EB-43DC-BAAB-56EBC120811C}" srcOrd="1" destOrd="0" parTransId="{831A3AE9-923F-4272-B27B-184E7D9D14CE}" sibTransId="{01F31B81-B481-4D62-9069-79919501145D}"/>
    <dgm:cxn modelId="{7247396A-1457-4B4B-B4F1-4A00061BC421}" srcId="{1BC70F63-392B-4C5D-B394-8B022E90A9D5}" destId="{EA91CAC2-C73E-46A9-97AC-A16826D41C1D}" srcOrd="2" destOrd="0" parTransId="{6C5ABFDC-60ED-4AF0-9242-0E6A4FACEA85}" sibTransId="{31FAE563-976A-4A89-B1D9-FAEB342212DA}"/>
    <dgm:cxn modelId="{885844A6-D9D5-4E36-8E4C-9DCA2A63DD13}" type="presOf" srcId="{28858BF7-51D3-4359-B049-9858166BA909}" destId="{C965FA3B-D1D2-410B-A396-5D874540D90D}" srcOrd="0" destOrd="0" presId="urn:microsoft.com/office/officeart/2018/2/layout/IconVerticalSolidList"/>
    <dgm:cxn modelId="{2D148EDA-C442-4DD2-9C5D-43AB27A8CA5F}" srcId="{1BC70F63-392B-4C5D-B394-8B022E90A9D5}" destId="{28858BF7-51D3-4359-B049-9858166BA909}" srcOrd="0" destOrd="0" parTransId="{65019FE5-B0F4-45C4-B419-1E3F2A2C0486}" sibTransId="{FD144757-B518-437F-9D98-8C3D3A02B333}"/>
    <dgm:cxn modelId="{C78D4CFE-9F21-4C49-8F65-B20DB1CDFA2F}" type="presOf" srcId="{EA91CAC2-C73E-46A9-97AC-A16826D41C1D}" destId="{BB4745B8-8377-4382-A478-44EDFB6FAC99}" srcOrd="0" destOrd="0" presId="urn:microsoft.com/office/officeart/2018/2/layout/IconVerticalSolidList"/>
    <dgm:cxn modelId="{B7C0EFFF-FE84-421B-B7D0-D9CE04AB937A}" type="presOf" srcId="{0611A1B6-C8EB-43DC-BAAB-56EBC120811C}" destId="{5CBD6161-F86B-47A9-B969-E8FBCCAA6278}" srcOrd="0" destOrd="0" presId="urn:microsoft.com/office/officeart/2018/2/layout/IconVerticalSolidList"/>
    <dgm:cxn modelId="{38B36993-2CE6-4160-8279-9B6C7ADC650F}" type="presParOf" srcId="{27C83A6F-51E6-46C5-9D14-9EC050490A23}" destId="{EDEF7A82-A969-43F8-BF9D-D2906CE4ADA1}" srcOrd="0" destOrd="0" presId="urn:microsoft.com/office/officeart/2018/2/layout/IconVerticalSolidList"/>
    <dgm:cxn modelId="{68E88335-3AFE-43E6-A31F-CF22B5566704}" type="presParOf" srcId="{EDEF7A82-A969-43F8-BF9D-D2906CE4ADA1}" destId="{6BC87E36-9127-4EC1-B068-522A70F3B364}" srcOrd="0" destOrd="0" presId="urn:microsoft.com/office/officeart/2018/2/layout/IconVerticalSolidList"/>
    <dgm:cxn modelId="{0F566FE4-9539-4475-BDAB-0074569B3653}" type="presParOf" srcId="{EDEF7A82-A969-43F8-BF9D-D2906CE4ADA1}" destId="{BBAD309C-EF4B-4E5E-811E-B93112D0F32A}" srcOrd="1" destOrd="0" presId="urn:microsoft.com/office/officeart/2018/2/layout/IconVerticalSolidList"/>
    <dgm:cxn modelId="{DA019DF7-1C5C-42EC-A4B8-AD200816B574}" type="presParOf" srcId="{EDEF7A82-A969-43F8-BF9D-D2906CE4ADA1}" destId="{CFD5CAC8-F892-41AE-BB32-05D4C5D9D138}" srcOrd="2" destOrd="0" presId="urn:microsoft.com/office/officeart/2018/2/layout/IconVerticalSolidList"/>
    <dgm:cxn modelId="{8AF057B3-50B6-4DF3-A035-E05C4D96226B}" type="presParOf" srcId="{EDEF7A82-A969-43F8-BF9D-D2906CE4ADA1}" destId="{C965FA3B-D1D2-410B-A396-5D874540D90D}" srcOrd="3" destOrd="0" presId="urn:microsoft.com/office/officeart/2018/2/layout/IconVerticalSolidList"/>
    <dgm:cxn modelId="{344767DA-98B8-46F9-BC00-96DC7B764C7F}" type="presParOf" srcId="{27C83A6F-51E6-46C5-9D14-9EC050490A23}" destId="{9AB73CBC-E6EB-4568-A101-AA5CFC09D1E9}" srcOrd="1" destOrd="0" presId="urn:microsoft.com/office/officeart/2018/2/layout/IconVerticalSolidList"/>
    <dgm:cxn modelId="{6FD18829-EB2C-41DB-B904-915F7F218797}" type="presParOf" srcId="{27C83A6F-51E6-46C5-9D14-9EC050490A23}" destId="{1722007F-DFE2-4448-878F-CB0841FF7853}" srcOrd="2" destOrd="0" presId="urn:microsoft.com/office/officeart/2018/2/layout/IconVerticalSolidList"/>
    <dgm:cxn modelId="{B47588F8-2B05-4E84-88B9-FB1BF1E81E77}" type="presParOf" srcId="{1722007F-DFE2-4448-878F-CB0841FF7853}" destId="{AE39ABDC-6A48-4A67-94CD-383B3054D98D}" srcOrd="0" destOrd="0" presId="urn:microsoft.com/office/officeart/2018/2/layout/IconVerticalSolidList"/>
    <dgm:cxn modelId="{D93FAACE-075A-450D-823D-FDF9911CB558}" type="presParOf" srcId="{1722007F-DFE2-4448-878F-CB0841FF7853}" destId="{09569086-E192-4D08-AFD5-CBC46D80E6D4}" srcOrd="1" destOrd="0" presId="urn:microsoft.com/office/officeart/2018/2/layout/IconVerticalSolidList"/>
    <dgm:cxn modelId="{1D0A97BF-A8AC-40F2-BE7E-FB9D329C322D}" type="presParOf" srcId="{1722007F-DFE2-4448-878F-CB0841FF7853}" destId="{7DE58CDC-B2BF-4C06-A25B-179432846D0C}" srcOrd="2" destOrd="0" presId="urn:microsoft.com/office/officeart/2018/2/layout/IconVerticalSolidList"/>
    <dgm:cxn modelId="{76A2D1AA-71C0-466F-94B6-8D668AE8D820}" type="presParOf" srcId="{1722007F-DFE2-4448-878F-CB0841FF7853}" destId="{5CBD6161-F86B-47A9-B969-E8FBCCAA6278}" srcOrd="3" destOrd="0" presId="urn:microsoft.com/office/officeart/2018/2/layout/IconVerticalSolidList"/>
    <dgm:cxn modelId="{8A70536D-E8DA-4550-859F-5D693C72525F}" type="presParOf" srcId="{27C83A6F-51E6-46C5-9D14-9EC050490A23}" destId="{34FCF92C-3189-4294-9B5E-DEA08EC52A89}" srcOrd="3" destOrd="0" presId="urn:microsoft.com/office/officeart/2018/2/layout/IconVerticalSolidList"/>
    <dgm:cxn modelId="{022A7ED2-548D-4B90-976E-764C5F0F80E5}" type="presParOf" srcId="{27C83A6F-51E6-46C5-9D14-9EC050490A23}" destId="{B362E3A2-B613-4B20-AB73-2C8FB913FEC0}" srcOrd="4" destOrd="0" presId="urn:microsoft.com/office/officeart/2018/2/layout/IconVerticalSolidList"/>
    <dgm:cxn modelId="{1FA87279-111E-40C3-8CAD-E43F02D16B12}" type="presParOf" srcId="{B362E3A2-B613-4B20-AB73-2C8FB913FEC0}" destId="{4DBF8D4F-26A8-4B09-93D1-4D9A2A97BE51}" srcOrd="0" destOrd="0" presId="urn:microsoft.com/office/officeart/2018/2/layout/IconVerticalSolidList"/>
    <dgm:cxn modelId="{A31FA907-BB8B-405C-8DD6-4DC7EB0FE428}" type="presParOf" srcId="{B362E3A2-B613-4B20-AB73-2C8FB913FEC0}" destId="{5C1F6907-7495-4F3A-84E6-E5020D8D88CE}" srcOrd="1" destOrd="0" presId="urn:microsoft.com/office/officeart/2018/2/layout/IconVerticalSolidList"/>
    <dgm:cxn modelId="{FDC15A0F-A2EE-4D28-8C44-8AEA0C785E0D}" type="presParOf" srcId="{B362E3A2-B613-4B20-AB73-2C8FB913FEC0}" destId="{A57C8708-5FBD-4CF2-AA16-E2E6E6CB3388}" srcOrd="2" destOrd="0" presId="urn:microsoft.com/office/officeart/2018/2/layout/IconVerticalSolidList"/>
    <dgm:cxn modelId="{7C4DEE7B-C63C-4006-94F5-6506F149420C}" type="presParOf" srcId="{B362E3A2-B613-4B20-AB73-2C8FB913FEC0}" destId="{BB4745B8-8377-4382-A478-44EDFB6FAC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91F822-BBF7-4286-8637-0ABF2A90F4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BE751AF-36C2-45D8-9A4D-0242DB087EC2}">
      <dgm:prSet/>
      <dgm:spPr/>
      <dgm:t>
        <a:bodyPr/>
        <a:lstStyle/>
        <a:p>
          <a:r>
            <a:rPr lang="fr-BE" dirty="0"/>
            <a:t>Plus la corrélation est proche de </a:t>
          </a:r>
          <a:r>
            <a:rPr lang="fr-BE" b="1" dirty="0"/>
            <a:t>1</a:t>
          </a:r>
          <a:r>
            <a:rPr lang="fr-BE" dirty="0"/>
            <a:t>, plus les deux variables évoluent </a:t>
          </a:r>
          <a:r>
            <a:rPr lang="fr-BE" b="1" dirty="0"/>
            <a:t>dans le même sens</a:t>
          </a:r>
          <a:r>
            <a:rPr lang="fr-BE" dirty="0"/>
            <a:t> (corrélation positive forte).</a:t>
          </a:r>
          <a:endParaRPr lang="en-US" dirty="0"/>
        </a:p>
      </dgm:t>
    </dgm:pt>
    <dgm:pt modelId="{2354C850-06E8-4C08-9F41-9ABDFF54476C}" type="parTrans" cxnId="{0D1CF153-DA6B-43A9-95E6-DB6C0868D3CC}">
      <dgm:prSet/>
      <dgm:spPr/>
      <dgm:t>
        <a:bodyPr/>
        <a:lstStyle/>
        <a:p>
          <a:endParaRPr lang="en-US"/>
        </a:p>
      </dgm:t>
    </dgm:pt>
    <dgm:pt modelId="{329AE032-0A83-4959-A4F5-8A18B2C6F924}" type="sibTrans" cxnId="{0D1CF153-DA6B-43A9-95E6-DB6C0868D3CC}">
      <dgm:prSet/>
      <dgm:spPr/>
      <dgm:t>
        <a:bodyPr/>
        <a:lstStyle/>
        <a:p>
          <a:endParaRPr lang="en-US"/>
        </a:p>
      </dgm:t>
    </dgm:pt>
    <dgm:pt modelId="{EBE85B1C-9394-4091-8FB7-B2D44D0D08F0}">
      <dgm:prSet/>
      <dgm:spPr/>
      <dgm:t>
        <a:bodyPr/>
        <a:lstStyle/>
        <a:p>
          <a:r>
            <a:rPr lang="fr-BE" dirty="0"/>
            <a:t>Plus elle est proche de </a:t>
          </a:r>
          <a:r>
            <a:rPr lang="fr-BE" b="1" dirty="0"/>
            <a:t>-1</a:t>
          </a:r>
          <a:r>
            <a:rPr lang="fr-BE" dirty="0"/>
            <a:t>, plus elles évoluent </a:t>
          </a:r>
          <a:r>
            <a:rPr lang="fr-BE" b="1" dirty="0"/>
            <a:t>en sens opposé</a:t>
          </a:r>
          <a:r>
            <a:rPr lang="fr-BE" dirty="0"/>
            <a:t> : quand l’une augmente, l’autre diminue (corrélation négative forte).</a:t>
          </a:r>
          <a:endParaRPr lang="en-US" dirty="0"/>
        </a:p>
      </dgm:t>
    </dgm:pt>
    <dgm:pt modelId="{5107CF2C-0596-4B2F-87CE-6156F9730D6E}" type="parTrans" cxnId="{369CCA36-9649-468E-9E4C-8017AEB91198}">
      <dgm:prSet/>
      <dgm:spPr/>
      <dgm:t>
        <a:bodyPr/>
        <a:lstStyle/>
        <a:p>
          <a:endParaRPr lang="en-US"/>
        </a:p>
      </dgm:t>
    </dgm:pt>
    <dgm:pt modelId="{665885FA-60CA-42FE-AC24-7277BF79CF3D}" type="sibTrans" cxnId="{369CCA36-9649-468E-9E4C-8017AEB91198}">
      <dgm:prSet/>
      <dgm:spPr/>
      <dgm:t>
        <a:bodyPr/>
        <a:lstStyle/>
        <a:p>
          <a:endParaRPr lang="en-US"/>
        </a:p>
      </dgm:t>
    </dgm:pt>
    <dgm:pt modelId="{2A1240F5-A203-4ADA-BF47-CD7F933BD93A}">
      <dgm:prSet/>
      <dgm:spPr/>
      <dgm:t>
        <a:bodyPr/>
        <a:lstStyle/>
        <a:p>
          <a:r>
            <a:rPr lang="fr-BE" dirty="0"/>
            <a:t>Grâce à cette analyse, nous avons pu </a:t>
          </a:r>
          <a:r>
            <a:rPr lang="fr-BE" b="1" dirty="0"/>
            <a:t>identifier les variables les plus influentes</a:t>
          </a:r>
          <a:r>
            <a:rPr lang="fr-BE" dirty="0"/>
            <a:t> sur le prix du véhicule.</a:t>
          </a:r>
          <a:endParaRPr lang="en-US" dirty="0"/>
        </a:p>
      </dgm:t>
    </dgm:pt>
    <dgm:pt modelId="{5C75FD87-6F30-424A-B8BA-2EA37364267A}" type="parTrans" cxnId="{AF20F215-B1C2-4C8B-9996-424AB16BF50D}">
      <dgm:prSet/>
      <dgm:spPr/>
      <dgm:t>
        <a:bodyPr/>
        <a:lstStyle/>
        <a:p>
          <a:endParaRPr lang="en-US"/>
        </a:p>
      </dgm:t>
    </dgm:pt>
    <dgm:pt modelId="{BA1F2EAB-05E7-44F4-AE6E-79467B8C99CF}" type="sibTrans" cxnId="{AF20F215-B1C2-4C8B-9996-424AB16BF50D}">
      <dgm:prSet/>
      <dgm:spPr/>
      <dgm:t>
        <a:bodyPr/>
        <a:lstStyle/>
        <a:p>
          <a:endParaRPr lang="en-US"/>
        </a:p>
      </dgm:t>
    </dgm:pt>
    <dgm:pt modelId="{423E4837-7630-45E0-A6F6-2EF366CD3941}" type="pres">
      <dgm:prSet presAssocID="{4F91F822-BBF7-4286-8637-0ABF2A90F48B}" presName="root" presStyleCnt="0">
        <dgm:presLayoutVars>
          <dgm:dir/>
          <dgm:resizeHandles val="exact"/>
        </dgm:presLayoutVars>
      </dgm:prSet>
      <dgm:spPr/>
    </dgm:pt>
    <dgm:pt modelId="{8EA3D86A-0F8E-41FE-982B-42EF3A45CDE0}" type="pres">
      <dgm:prSet presAssocID="{6BE751AF-36C2-45D8-9A4D-0242DB087EC2}" presName="compNode" presStyleCnt="0"/>
      <dgm:spPr/>
    </dgm:pt>
    <dgm:pt modelId="{2115E23F-F39B-4D17-97AD-5AADF26EC6AD}" type="pres">
      <dgm:prSet presAssocID="{6BE751AF-36C2-45D8-9A4D-0242DB087EC2}" presName="bgRect" presStyleLbl="bgShp" presStyleIdx="0" presStyleCnt="3"/>
      <dgm:spPr>
        <a:solidFill>
          <a:schemeClr val="accent1"/>
        </a:solidFill>
      </dgm:spPr>
    </dgm:pt>
    <dgm:pt modelId="{6ECD9910-BCD1-4947-A144-BF150C4594B7}" type="pres">
      <dgm:prSet presAssocID="{6BE751AF-36C2-45D8-9A4D-0242DB087E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ique exponentiel avec un remplissage uni"/>
        </a:ext>
      </dgm:extLst>
    </dgm:pt>
    <dgm:pt modelId="{CCFD4E3D-89D6-4039-AEEF-8B4331525864}" type="pres">
      <dgm:prSet presAssocID="{6BE751AF-36C2-45D8-9A4D-0242DB087EC2}" presName="spaceRect" presStyleCnt="0"/>
      <dgm:spPr/>
    </dgm:pt>
    <dgm:pt modelId="{E49B92DC-E5A3-4FFD-A5F8-5DB6DF097447}" type="pres">
      <dgm:prSet presAssocID="{6BE751AF-36C2-45D8-9A4D-0242DB087EC2}" presName="parTx" presStyleLbl="revTx" presStyleIdx="0" presStyleCnt="3">
        <dgm:presLayoutVars>
          <dgm:chMax val="0"/>
          <dgm:chPref val="0"/>
        </dgm:presLayoutVars>
      </dgm:prSet>
      <dgm:spPr/>
    </dgm:pt>
    <dgm:pt modelId="{F2FFB140-BC9D-436D-A9C2-5315F9288603}" type="pres">
      <dgm:prSet presAssocID="{329AE032-0A83-4959-A4F5-8A18B2C6F924}" presName="sibTrans" presStyleCnt="0"/>
      <dgm:spPr/>
    </dgm:pt>
    <dgm:pt modelId="{19D6B743-47A0-47C3-A8D7-442A7B94BDBE}" type="pres">
      <dgm:prSet presAssocID="{EBE85B1C-9394-4091-8FB7-B2D44D0D08F0}" presName="compNode" presStyleCnt="0"/>
      <dgm:spPr/>
    </dgm:pt>
    <dgm:pt modelId="{0D31F302-087C-4B24-88FA-E1CFF2B00228}" type="pres">
      <dgm:prSet presAssocID="{EBE85B1C-9394-4091-8FB7-B2D44D0D08F0}" presName="bgRect" presStyleLbl="bgShp" presStyleIdx="1" presStyleCnt="3"/>
      <dgm:spPr/>
    </dgm:pt>
    <dgm:pt modelId="{6536C60B-B86A-4421-BE0B-CF412CF585F3}" type="pres">
      <dgm:prSet presAssocID="{EBE85B1C-9394-4091-8FB7-B2D44D0D08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ique en courbe stick de hockey avec un remplissage uni"/>
        </a:ext>
      </dgm:extLst>
    </dgm:pt>
    <dgm:pt modelId="{3F4934E6-F249-4C28-B4AB-EE4791CC6F3B}" type="pres">
      <dgm:prSet presAssocID="{EBE85B1C-9394-4091-8FB7-B2D44D0D08F0}" presName="spaceRect" presStyleCnt="0"/>
      <dgm:spPr/>
    </dgm:pt>
    <dgm:pt modelId="{CC420A20-BF2E-44C1-BD4D-46FE25063102}" type="pres">
      <dgm:prSet presAssocID="{EBE85B1C-9394-4091-8FB7-B2D44D0D08F0}" presName="parTx" presStyleLbl="revTx" presStyleIdx="1" presStyleCnt="3">
        <dgm:presLayoutVars>
          <dgm:chMax val="0"/>
          <dgm:chPref val="0"/>
        </dgm:presLayoutVars>
      </dgm:prSet>
      <dgm:spPr/>
    </dgm:pt>
    <dgm:pt modelId="{4CD9CE38-760D-4CCC-AAA3-B951D03EE696}" type="pres">
      <dgm:prSet presAssocID="{665885FA-60CA-42FE-AC24-7277BF79CF3D}" presName="sibTrans" presStyleCnt="0"/>
      <dgm:spPr/>
    </dgm:pt>
    <dgm:pt modelId="{7C5CDDE6-0615-44E6-BE6E-A571E5B0E058}" type="pres">
      <dgm:prSet presAssocID="{2A1240F5-A203-4ADA-BF47-CD7F933BD93A}" presName="compNode" presStyleCnt="0"/>
      <dgm:spPr/>
    </dgm:pt>
    <dgm:pt modelId="{A719C5E9-B9FE-4A48-83E5-6531BE73814C}" type="pres">
      <dgm:prSet presAssocID="{2A1240F5-A203-4ADA-BF47-CD7F933BD93A}" presName="bgRect" presStyleLbl="bgShp" presStyleIdx="2" presStyleCnt="3"/>
      <dgm:spPr/>
    </dgm:pt>
    <dgm:pt modelId="{17CCA7BB-F835-498E-B2DC-9BF154C85D0F}" type="pres">
      <dgm:prSet presAssocID="{2A1240F5-A203-4ADA-BF47-CD7F933BD9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 avec un remplissage uni"/>
        </a:ext>
      </dgm:extLst>
    </dgm:pt>
    <dgm:pt modelId="{342A8087-6BF9-4FBE-86A8-5A532D2539D8}" type="pres">
      <dgm:prSet presAssocID="{2A1240F5-A203-4ADA-BF47-CD7F933BD93A}" presName="spaceRect" presStyleCnt="0"/>
      <dgm:spPr/>
    </dgm:pt>
    <dgm:pt modelId="{28D68692-C47F-4B16-83F9-9211F93792A0}" type="pres">
      <dgm:prSet presAssocID="{2A1240F5-A203-4ADA-BF47-CD7F933BD93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F20F215-B1C2-4C8B-9996-424AB16BF50D}" srcId="{4F91F822-BBF7-4286-8637-0ABF2A90F48B}" destId="{2A1240F5-A203-4ADA-BF47-CD7F933BD93A}" srcOrd="2" destOrd="0" parTransId="{5C75FD87-6F30-424A-B8BA-2EA37364267A}" sibTransId="{BA1F2EAB-05E7-44F4-AE6E-79467B8C99CF}"/>
    <dgm:cxn modelId="{6420D61B-1421-46DA-A0AB-E2101C7DE6D3}" type="presOf" srcId="{6BE751AF-36C2-45D8-9A4D-0242DB087EC2}" destId="{E49B92DC-E5A3-4FFD-A5F8-5DB6DF097447}" srcOrd="0" destOrd="0" presId="urn:microsoft.com/office/officeart/2018/2/layout/IconVerticalSolidList"/>
    <dgm:cxn modelId="{5E3D3B21-2260-4277-8E00-250F8FC70047}" type="presOf" srcId="{4F91F822-BBF7-4286-8637-0ABF2A90F48B}" destId="{423E4837-7630-45E0-A6F6-2EF366CD3941}" srcOrd="0" destOrd="0" presId="urn:microsoft.com/office/officeart/2018/2/layout/IconVerticalSolidList"/>
    <dgm:cxn modelId="{369CCA36-9649-468E-9E4C-8017AEB91198}" srcId="{4F91F822-BBF7-4286-8637-0ABF2A90F48B}" destId="{EBE85B1C-9394-4091-8FB7-B2D44D0D08F0}" srcOrd="1" destOrd="0" parTransId="{5107CF2C-0596-4B2F-87CE-6156F9730D6E}" sibTransId="{665885FA-60CA-42FE-AC24-7277BF79CF3D}"/>
    <dgm:cxn modelId="{0D1CF153-DA6B-43A9-95E6-DB6C0868D3CC}" srcId="{4F91F822-BBF7-4286-8637-0ABF2A90F48B}" destId="{6BE751AF-36C2-45D8-9A4D-0242DB087EC2}" srcOrd="0" destOrd="0" parTransId="{2354C850-06E8-4C08-9F41-9ABDFF54476C}" sibTransId="{329AE032-0A83-4959-A4F5-8A18B2C6F924}"/>
    <dgm:cxn modelId="{FB42BAEF-4C4A-400D-BBCD-E56F1151E484}" type="presOf" srcId="{2A1240F5-A203-4ADA-BF47-CD7F933BD93A}" destId="{28D68692-C47F-4B16-83F9-9211F93792A0}" srcOrd="0" destOrd="0" presId="urn:microsoft.com/office/officeart/2018/2/layout/IconVerticalSolidList"/>
    <dgm:cxn modelId="{442862F7-785E-4618-8383-80DC22CF76C4}" type="presOf" srcId="{EBE85B1C-9394-4091-8FB7-B2D44D0D08F0}" destId="{CC420A20-BF2E-44C1-BD4D-46FE25063102}" srcOrd="0" destOrd="0" presId="urn:microsoft.com/office/officeart/2018/2/layout/IconVerticalSolidList"/>
    <dgm:cxn modelId="{BC9BD857-389E-416C-A6DF-202A107792A4}" type="presParOf" srcId="{423E4837-7630-45E0-A6F6-2EF366CD3941}" destId="{8EA3D86A-0F8E-41FE-982B-42EF3A45CDE0}" srcOrd="0" destOrd="0" presId="urn:microsoft.com/office/officeart/2018/2/layout/IconVerticalSolidList"/>
    <dgm:cxn modelId="{67228C65-8D55-4B10-BABD-DB4D5341318A}" type="presParOf" srcId="{8EA3D86A-0F8E-41FE-982B-42EF3A45CDE0}" destId="{2115E23F-F39B-4D17-97AD-5AADF26EC6AD}" srcOrd="0" destOrd="0" presId="urn:microsoft.com/office/officeart/2018/2/layout/IconVerticalSolidList"/>
    <dgm:cxn modelId="{D83B9B2A-D2F8-42BE-93F0-915D281F72FE}" type="presParOf" srcId="{8EA3D86A-0F8E-41FE-982B-42EF3A45CDE0}" destId="{6ECD9910-BCD1-4947-A144-BF150C4594B7}" srcOrd="1" destOrd="0" presId="urn:microsoft.com/office/officeart/2018/2/layout/IconVerticalSolidList"/>
    <dgm:cxn modelId="{E58B7A79-0DBD-41F3-B2EB-DEC68AE76051}" type="presParOf" srcId="{8EA3D86A-0F8E-41FE-982B-42EF3A45CDE0}" destId="{CCFD4E3D-89D6-4039-AEEF-8B4331525864}" srcOrd="2" destOrd="0" presId="urn:microsoft.com/office/officeart/2018/2/layout/IconVerticalSolidList"/>
    <dgm:cxn modelId="{95D1D0BA-CFCD-46F5-9E00-33A2C305B675}" type="presParOf" srcId="{8EA3D86A-0F8E-41FE-982B-42EF3A45CDE0}" destId="{E49B92DC-E5A3-4FFD-A5F8-5DB6DF097447}" srcOrd="3" destOrd="0" presId="urn:microsoft.com/office/officeart/2018/2/layout/IconVerticalSolidList"/>
    <dgm:cxn modelId="{1E79B0AF-4D0E-49A4-9B64-4089C2BD3905}" type="presParOf" srcId="{423E4837-7630-45E0-A6F6-2EF366CD3941}" destId="{F2FFB140-BC9D-436D-A9C2-5315F9288603}" srcOrd="1" destOrd="0" presId="urn:microsoft.com/office/officeart/2018/2/layout/IconVerticalSolidList"/>
    <dgm:cxn modelId="{9F4A0A59-BC22-40DF-92C9-591A99A048EA}" type="presParOf" srcId="{423E4837-7630-45E0-A6F6-2EF366CD3941}" destId="{19D6B743-47A0-47C3-A8D7-442A7B94BDBE}" srcOrd="2" destOrd="0" presId="urn:microsoft.com/office/officeart/2018/2/layout/IconVerticalSolidList"/>
    <dgm:cxn modelId="{ECFBA8C5-F11F-450A-A7CC-6B9FAC34D9EF}" type="presParOf" srcId="{19D6B743-47A0-47C3-A8D7-442A7B94BDBE}" destId="{0D31F302-087C-4B24-88FA-E1CFF2B00228}" srcOrd="0" destOrd="0" presId="urn:microsoft.com/office/officeart/2018/2/layout/IconVerticalSolidList"/>
    <dgm:cxn modelId="{73037AA4-F4CE-4132-92BE-233A2D431B41}" type="presParOf" srcId="{19D6B743-47A0-47C3-A8D7-442A7B94BDBE}" destId="{6536C60B-B86A-4421-BE0B-CF412CF585F3}" srcOrd="1" destOrd="0" presId="urn:microsoft.com/office/officeart/2018/2/layout/IconVerticalSolidList"/>
    <dgm:cxn modelId="{E920EC45-8CD4-441A-BE9B-D6F040C1419F}" type="presParOf" srcId="{19D6B743-47A0-47C3-A8D7-442A7B94BDBE}" destId="{3F4934E6-F249-4C28-B4AB-EE4791CC6F3B}" srcOrd="2" destOrd="0" presId="urn:microsoft.com/office/officeart/2018/2/layout/IconVerticalSolidList"/>
    <dgm:cxn modelId="{1FEFE784-B1C0-40E0-9F2E-AD7606242398}" type="presParOf" srcId="{19D6B743-47A0-47C3-A8D7-442A7B94BDBE}" destId="{CC420A20-BF2E-44C1-BD4D-46FE25063102}" srcOrd="3" destOrd="0" presId="urn:microsoft.com/office/officeart/2018/2/layout/IconVerticalSolidList"/>
    <dgm:cxn modelId="{966D989A-3C34-4326-AE44-C7FF768AEE75}" type="presParOf" srcId="{423E4837-7630-45E0-A6F6-2EF366CD3941}" destId="{4CD9CE38-760D-4CCC-AAA3-B951D03EE696}" srcOrd="3" destOrd="0" presId="urn:microsoft.com/office/officeart/2018/2/layout/IconVerticalSolidList"/>
    <dgm:cxn modelId="{E8966070-6109-4C24-AD94-A3AFDC0C7737}" type="presParOf" srcId="{423E4837-7630-45E0-A6F6-2EF366CD3941}" destId="{7C5CDDE6-0615-44E6-BE6E-A571E5B0E058}" srcOrd="4" destOrd="0" presId="urn:microsoft.com/office/officeart/2018/2/layout/IconVerticalSolidList"/>
    <dgm:cxn modelId="{07FD23FF-D01F-428D-8D3A-7E4E4D9931C6}" type="presParOf" srcId="{7C5CDDE6-0615-44E6-BE6E-A571E5B0E058}" destId="{A719C5E9-B9FE-4A48-83E5-6531BE73814C}" srcOrd="0" destOrd="0" presId="urn:microsoft.com/office/officeart/2018/2/layout/IconVerticalSolidList"/>
    <dgm:cxn modelId="{F4494FDD-8569-4FC8-B0EF-AAC17D3005C8}" type="presParOf" srcId="{7C5CDDE6-0615-44E6-BE6E-A571E5B0E058}" destId="{17CCA7BB-F835-498E-B2DC-9BF154C85D0F}" srcOrd="1" destOrd="0" presId="urn:microsoft.com/office/officeart/2018/2/layout/IconVerticalSolidList"/>
    <dgm:cxn modelId="{0FE4577A-BFF7-4BDB-87BE-CDAD1F95745F}" type="presParOf" srcId="{7C5CDDE6-0615-44E6-BE6E-A571E5B0E058}" destId="{342A8087-6BF9-4FBE-86A8-5A532D2539D8}" srcOrd="2" destOrd="0" presId="urn:microsoft.com/office/officeart/2018/2/layout/IconVerticalSolidList"/>
    <dgm:cxn modelId="{EB99C888-8B25-49FF-8B83-92AC9CB91B14}" type="presParOf" srcId="{7C5CDDE6-0615-44E6-BE6E-A571E5B0E058}" destId="{28D68692-C47F-4B16-83F9-9211F93792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DC76AD-ABF8-423B-A959-53E0A0AA924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A417A03-35BC-4943-8282-985FE01B14E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baseline="0" dirty="0">
              <a:solidFill>
                <a:schemeClr val="bg1"/>
              </a:solidFill>
            </a:rPr>
            <a:t>On ne juge pas un modèle sur un seul split.</a:t>
          </a:r>
          <a:endParaRPr lang="en-US" dirty="0">
            <a:solidFill>
              <a:schemeClr val="bg1"/>
            </a:solidFill>
          </a:endParaRPr>
        </a:p>
      </dgm:t>
    </dgm:pt>
    <dgm:pt modelId="{E2EAF5C9-2FDB-4A37-BBC3-451C2A39BB02}" type="parTrans" cxnId="{4B4A2B48-E401-4C0A-8607-514954699044}">
      <dgm:prSet/>
      <dgm:spPr/>
      <dgm:t>
        <a:bodyPr/>
        <a:lstStyle/>
        <a:p>
          <a:endParaRPr lang="en-US"/>
        </a:p>
      </dgm:t>
    </dgm:pt>
    <dgm:pt modelId="{2365D3A8-30E9-4448-977E-6F18D39FFC3F}" type="sibTrans" cxnId="{4B4A2B48-E401-4C0A-8607-514954699044}">
      <dgm:prSet/>
      <dgm:spPr/>
      <dgm:t>
        <a:bodyPr/>
        <a:lstStyle/>
        <a:p>
          <a:endParaRPr lang="en-US"/>
        </a:p>
      </dgm:t>
    </dgm:pt>
    <dgm:pt modelId="{41EE76C6-D3DB-45DE-8B43-5B25CE3210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baseline="0" dirty="0">
              <a:solidFill>
                <a:schemeClr val="bg1"/>
              </a:solidFill>
            </a:rPr>
            <a:t>Le modèle optimisé est plus robuste, même si l’original semble plus performant en apparence.</a:t>
          </a:r>
          <a:endParaRPr lang="en-US" dirty="0">
            <a:solidFill>
              <a:schemeClr val="bg1"/>
            </a:solidFill>
          </a:endParaRPr>
        </a:p>
      </dgm:t>
    </dgm:pt>
    <dgm:pt modelId="{72323AFB-4967-41E2-9291-762281DF32F0}" type="parTrans" cxnId="{B19CEC32-65F3-4634-AC09-766A3C91A568}">
      <dgm:prSet/>
      <dgm:spPr/>
      <dgm:t>
        <a:bodyPr/>
        <a:lstStyle/>
        <a:p>
          <a:endParaRPr lang="en-US"/>
        </a:p>
      </dgm:t>
    </dgm:pt>
    <dgm:pt modelId="{261D63B2-7C9E-4B0F-895D-CCC5D79CA8FC}" type="sibTrans" cxnId="{B19CEC32-65F3-4634-AC09-766A3C91A568}">
      <dgm:prSet/>
      <dgm:spPr/>
      <dgm:t>
        <a:bodyPr/>
        <a:lstStyle/>
        <a:p>
          <a:endParaRPr lang="en-US"/>
        </a:p>
      </dgm:t>
    </dgm:pt>
    <dgm:pt modelId="{88A6CAE3-5116-400A-8D19-8E9A0DFEF32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Nous retenons donc </a:t>
          </a:r>
          <a:r>
            <a:rPr lang="fr-FR" dirty="0" err="1">
              <a:solidFill>
                <a:schemeClr val="bg1"/>
              </a:solidFill>
            </a:rPr>
            <a:t>XGBoost</a:t>
          </a:r>
          <a:r>
            <a:rPr lang="fr-FR" dirty="0">
              <a:solidFill>
                <a:schemeClr val="bg1"/>
              </a:solidFill>
            </a:rPr>
            <a:t> optimisé comme modèle final. </a:t>
          </a:r>
          <a:endParaRPr lang="en-US" dirty="0">
            <a:solidFill>
              <a:schemeClr val="bg1"/>
            </a:solidFill>
          </a:endParaRPr>
        </a:p>
      </dgm:t>
    </dgm:pt>
    <dgm:pt modelId="{4852BB9B-F5A0-4A50-9D1D-D9AA18274487}" type="parTrans" cxnId="{E5A3D819-4BE4-404C-924F-0D07F18A262D}">
      <dgm:prSet/>
      <dgm:spPr/>
      <dgm:t>
        <a:bodyPr/>
        <a:lstStyle/>
        <a:p>
          <a:endParaRPr lang="en-US"/>
        </a:p>
      </dgm:t>
    </dgm:pt>
    <dgm:pt modelId="{1648CAEC-61B5-4FB8-A7E7-5CD118E94BB6}" type="sibTrans" cxnId="{E5A3D819-4BE4-404C-924F-0D07F18A262D}">
      <dgm:prSet/>
      <dgm:spPr/>
      <dgm:t>
        <a:bodyPr/>
        <a:lstStyle/>
        <a:p>
          <a:endParaRPr lang="en-US"/>
        </a:p>
      </dgm:t>
    </dgm:pt>
    <dgm:pt modelId="{826BD256-8CB6-4D56-80DD-C0B3A30F5F4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Il offre un excellent compromis entre précision et généralisation</a:t>
          </a:r>
          <a:endParaRPr lang="en-US" dirty="0">
            <a:solidFill>
              <a:schemeClr val="bg1"/>
            </a:solidFill>
          </a:endParaRPr>
        </a:p>
      </dgm:t>
    </dgm:pt>
    <dgm:pt modelId="{5D794282-4F52-478D-AEB4-EE1173F05A69}" type="parTrans" cxnId="{1B79EB07-757A-43C4-87E9-22ABDA97B110}">
      <dgm:prSet/>
      <dgm:spPr/>
      <dgm:t>
        <a:bodyPr/>
        <a:lstStyle/>
        <a:p>
          <a:endParaRPr lang="en-US"/>
        </a:p>
      </dgm:t>
    </dgm:pt>
    <dgm:pt modelId="{8FFC33CA-D877-42B2-9E81-0E74010D5743}" type="sibTrans" cxnId="{1B79EB07-757A-43C4-87E9-22ABDA97B110}">
      <dgm:prSet/>
      <dgm:spPr/>
      <dgm:t>
        <a:bodyPr/>
        <a:lstStyle/>
        <a:p>
          <a:endParaRPr lang="en-US"/>
        </a:p>
      </dgm:t>
    </dgm:pt>
    <dgm:pt modelId="{58E2A523-9CD1-499B-A908-109AB5E3B428}" type="pres">
      <dgm:prSet presAssocID="{0FDC76AD-ABF8-423B-A959-53E0A0AA924D}" presName="root" presStyleCnt="0">
        <dgm:presLayoutVars>
          <dgm:dir/>
          <dgm:resizeHandles val="exact"/>
        </dgm:presLayoutVars>
      </dgm:prSet>
      <dgm:spPr/>
    </dgm:pt>
    <dgm:pt modelId="{8CFE9932-0770-4B53-98FD-A299668B6ACD}" type="pres">
      <dgm:prSet presAssocID="{BA417A03-35BC-4943-8282-985FE01B14ED}" presName="compNode" presStyleCnt="0"/>
      <dgm:spPr/>
    </dgm:pt>
    <dgm:pt modelId="{0BB94693-C453-409C-A9D3-B1937F4A6DD8}" type="pres">
      <dgm:prSet presAssocID="{BA417A03-35BC-4943-8282-985FE01B14ED}" presName="bgRect" presStyleLbl="bgShp" presStyleIdx="0" presStyleCnt="4"/>
      <dgm:spPr/>
    </dgm:pt>
    <dgm:pt modelId="{F389A559-42DA-4A6D-8ED0-36BABC8F97ED}" type="pres">
      <dgm:prSet presAssocID="{BA417A03-35BC-4943-8282-985FE01B14E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ge"/>
        </a:ext>
      </dgm:extLst>
    </dgm:pt>
    <dgm:pt modelId="{5FA75BF4-379C-462E-B16B-ADF49EFE4BC9}" type="pres">
      <dgm:prSet presAssocID="{BA417A03-35BC-4943-8282-985FE01B14ED}" presName="spaceRect" presStyleCnt="0"/>
      <dgm:spPr/>
    </dgm:pt>
    <dgm:pt modelId="{3C86F75F-D26D-44E9-A7A9-8D224C90AB1E}" type="pres">
      <dgm:prSet presAssocID="{BA417A03-35BC-4943-8282-985FE01B14ED}" presName="parTx" presStyleLbl="revTx" presStyleIdx="0" presStyleCnt="4">
        <dgm:presLayoutVars>
          <dgm:chMax val="0"/>
          <dgm:chPref val="0"/>
        </dgm:presLayoutVars>
      </dgm:prSet>
      <dgm:spPr/>
    </dgm:pt>
    <dgm:pt modelId="{A7F3B894-B811-4AD0-AAB1-57D42788E460}" type="pres">
      <dgm:prSet presAssocID="{2365D3A8-30E9-4448-977E-6F18D39FFC3F}" presName="sibTrans" presStyleCnt="0"/>
      <dgm:spPr/>
    </dgm:pt>
    <dgm:pt modelId="{AD659443-D09B-432F-9C44-F7FE9E4CF7A6}" type="pres">
      <dgm:prSet presAssocID="{41EE76C6-D3DB-45DE-8B43-5B25CE3210A9}" presName="compNode" presStyleCnt="0"/>
      <dgm:spPr/>
    </dgm:pt>
    <dgm:pt modelId="{328BEA1C-AFD3-494F-B273-2858FDCAB15C}" type="pres">
      <dgm:prSet presAssocID="{41EE76C6-D3DB-45DE-8B43-5B25CE3210A9}" presName="bgRect" presStyleLbl="bgShp" presStyleIdx="1" presStyleCnt="4"/>
      <dgm:spPr/>
    </dgm:pt>
    <dgm:pt modelId="{1DB7E640-CBD4-4E2D-8575-9C575375CEC0}" type="pres">
      <dgm:prSet presAssocID="{41EE76C6-D3DB-45DE-8B43-5B25CE3210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3D862AD-F7D3-4196-ABE5-7D7C03C09CB5}" type="pres">
      <dgm:prSet presAssocID="{41EE76C6-D3DB-45DE-8B43-5B25CE3210A9}" presName="spaceRect" presStyleCnt="0"/>
      <dgm:spPr/>
    </dgm:pt>
    <dgm:pt modelId="{46DA1742-76BB-4006-8606-CDE52087F01D}" type="pres">
      <dgm:prSet presAssocID="{41EE76C6-D3DB-45DE-8B43-5B25CE3210A9}" presName="parTx" presStyleLbl="revTx" presStyleIdx="1" presStyleCnt="4">
        <dgm:presLayoutVars>
          <dgm:chMax val="0"/>
          <dgm:chPref val="0"/>
        </dgm:presLayoutVars>
      </dgm:prSet>
      <dgm:spPr/>
    </dgm:pt>
    <dgm:pt modelId="{7420119F-E6A0-4F37-8965-6F4B0E55CC23}" type="pres">
      <dgm:prSet presAssocID="{261D63B2-7C9E-4B0F-895D-CCC5D79CA8FC}" presName="sibTrans" presStyleCnt="0"/>
      <dgm:spPr/>
    </dgm:pt>
    <dgm:pt modelId="{680FCE64-A39C-4070-81C6-941D500B31F4}" type="pres">
      <dgm:prSet presAssocID="{88A6CAE3-5116-400A-8D19-8E9A0DFEF322}" presName="compNode" presStyleCnt="0"/>
      <dgm:spPr/>
    </dgm:pt>
    <dgm:pt modelId="{AB637320-BE4C-4179-A3EF-522A66E431DB}" type="pres">
      <dgm:prSet presAssocID="{88A6CAE3-5116-400A-8D19-8E9A0DFEF322}" presName="bgRect" presStyleLbl="bgShp" presStyleIdx="2" presStyleCnt="4"/>
      <dgm:spPr/>
    </dgm:pt>
    <dgm:pt modelId="{0F946344-9BAC-4D50-9492-B57E04BC57CB}" type="pres">
      <dgm:prSet presAssocID="{88A6CAE3-5116-400A-8D19-8E9A0DFEF3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F1FAA21D-437C-472A-BBF5-17D469D42D34}" type="pres">
      <dgm:prSet presAssocID="{88A6CAE3-5116-400A-8D19-8E9A0DFEF322}" presName="spaceRect" presStyleCnt="0"/>
      <dgm:spPr/>
    </dgm:pt>
    <dgm:pt modelId="{24305822-CCBC-40EA-BAB9-E460F1C05906}" type="pres">
      <dgm:prSet presAssocID="{88A6CAE3-5116-400A-8D19-8E9A0DFEF322}" presName="parTx" presStyleLbl="revTx" presStyleIdx="2" presStyleCnt="4">
        <dgm:presLayoutVars>
          <dgm:chMax val="0"/>
          <dgm:chPref val="0"/>
        </dgm:presLayoutVars>
      </dgm:prSet>
      <dgm:spPr/>
    </dgm:pt>
    <dgm:pt modelId="{D5D9C64B-FC98-418E-A9FF-38F435B2A836}" type="pres">
      <dgm:prSet presAssocID="{1648CAEC-61B5-4FB8-A7E7-5CD118E94BB6}" presName="sibTrans" presStyleCnt="0"/>
      <dgm:spPr/>
    </dgm:pt>
    <dgm:pt modelId="{3519E1E4-B4CB-4D85-9097-F23E0375CD32}" type="pres">
      <dgm:prSet presAssocID="{826BD256-8CB6-4D56-80DD-C0B3A30F5F4D}" presName="compNode" presStyleCnt="0"/>
      <dgm:spPr/>
    </dgm:pt>
    <dgm:pt modelId="{3C0ACA85-7135-4A26-9689-479EF6F0D0BA}" type="pres">
      <dgm:prSet presAssocID="{826BD256-8CB6-4D56-80DD-C0B3A30F5F4D}" presName="bgRect" presStyleLbl="bgShp" presStyleIdx="3" presStyleCnt="4"/>
      <dgm:spPr/>
    </dgm:pt>
    <dgm:pt modelId="{F06936BB-7F90-45E5-A6E9-95262C166B4F}" type="pres">
      <dgm:prSet presAssocID="{826BD256-8CB6-4D56-80DD-C0B3A30F5F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E18D4773-2A0B-406B-9D7F-B6CFF3BD980B}" type="pres">
      <dgm:prSet presAssocID="{826BD256-8CB6-4D56-80DD-C0B3A30F5F4D}" presName="spaceRect" presStyleCnt="0"/>
      <dgm:spPr/>
    </dgm:pt>
    <dgm:pt modelId="{ECDCBFDC-80B6-4803-B00E-67B7A3EA4A1A}" type="pres">
      <dgm:prSet presAssocID="{826BD256-8CB6-4D56-80DD-C0B3A30F5F4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79EB07-757A-43C4-87E9-22ABDA97B110}" srcId="{0FDC76AD-ABF8-423B-A959-53E0A0AA924D}" destId="{826BD256-8CB6-4D56-80DD-C0B3A30F5F4D}" srcOrd="3" destOrd="0" parTransId="{5D794282-4F52-478D-AEB4-EE1173F05A69}" sibTransId="{8FFC33CA-D877-42B2-9E81-0E74010D5743}"/>
    <dgm:cxn modelId="{E5A3D819-4BE4-404C-924F-0D07F18A262D}" srcId="{0FDC76AD-ABF8-423B-A959-53E0A0AA924D}" destId="{88A6CAE3-5116-400A-8D19-8E9A0DFEF322}" srcOrd="2" destOrd="0" parTransId="{4852BB9B-F5A0-4A50-9D1D-D9AA18274487}" sibTransId="{1648CAEC-61B5-4FB8-A7E7-5CD118E94BB6}"/>
    <dgm:cxn modelId="{B19CEC32-65F3-4634-AC09-766A3C91A568}" srcId="{0FDC76AD-ABF8-423B-A959-53E0A0AA924D}" destId="{41EE76C6-D3DB-45DE-8B43-5B25CE3210A9}" srcOrd="1" destOrd="0" parTransId="{72323AFB-4967-41E2-9291-762281DF32F0}" sibTransId="{261D63B2-7C9E-4B0F-895D-CCC5D79CA8FC}"/>
    <dgm:cxn modelId="{4B4A2B48-E401-4C0A-8607-514954699044}" srcId="{0FDC76AD-ABF8-423B-A959-53E0A0AA924D}" destId="{BA417A03-35BC-4943-8282-985FE01B14ED}" srcOrd="0" destOrd="0" parTransId="{E2EAF5C9-2FDB-4A37-BBC3-451C2A39BB02}" sibTransId="{2365D3A8-30E9-4448-977E-6F18D39FFC3F}"/>
    <dgm:cxn modelId="{9558DB77-F7AA-4E3B-B6E2-13B6D9DFCB3C}" type="presOf" srcId="{826BD256-8CB6-4D56-80DD-C0B3A30F5F4D}" destId="{ECDCBFDC-80B6-4803-B00E-67B7A3EA4A1A}" srcOrd="0" destOrd="0" presId="urn:microsoft.com/office/officeart/2018/2/layout/IconVerticalSolidList"/>
    <dgm:cxn modelId="{D1D38C7C-055E-456F-9AA4-D9908DA8D991}" type="presOf" srcId="{0FDC76AD-ABF8-423B-A959-53E0A0AA924D}" destId="{58E2A523-9CD1-499B-A908-109AB5E3B428}" srcOrd="0" destOrd="0" presId="urn:microsoft.com/office/officeart/2018/2/layout/IconVerticalSolidList"/>
    <dgm:cxn modelId="{26D67B85-FA41-4599-BF39-A75E3E604F43}" type="presOf" srcId="{41EE76C6-D3DB-45DE-8B43-5B25CE3210A9}" destId="{46DA1742-76BB-4006-8606-CDE52087F01D}" srcOrd="0" destOrd="0" presId="urn:microsoft.com/office/officeart/2018/2/layout/IconVerticalSolidList"/>
    <dgm:cxn modelId="{416F60B7-4A8C-4D4C-869E-DD96BAF5A2A2}" type="presOf" srcId="{88A6CAE3-5116-400A-8D19-8E9A0DFEF322}" destId="{24305822-CCBC-40EA-BAB9-E460F1C05906}" srcOrd="0" destOrd="0" presId="urn:microsoft.com/office/officeart/2018/2/layout/IconVerticalSolidList"/>
    <dgm:cxn modelId="{01147DE0-2FD1-4E07-A63D-BCE56E6A9D27}" type="presOf" srcId="{BA417A03-35BC-4943-8282-985FE01B14ED}" destId="{3C86F75F-D26D-44E9-A7A9-8D224C90AB1E}" srcOrd="0" destOrd="0" presId="urn:microsoft.com/office/officeart/2018/2/layout/IconVerticalSolidList"/>
    <dgm:cxn modelId="{E7C97049-F24E-42B2-AEF6-55A4C8102C70}" type="presParOf" srcId="{58E2A523-9CD1-499B-A908-109AB5E3B428}" destId="{8CFE9932-0770-4B53-98FD-A299668B6ACD}" srcOrd="0" destOrd="0" presId="urn:microsoft.com/office/officeart/2018/2/layout/IconVerticalSolidList"/>
    <dgm:cxn modelId="{B9581AB8-71ED-420E-98F5-D484FFFFB992}" type="presParOf" srcId="{8CFE9932-0770-4B53-98FD-A299668B6ACD}" destId="{0BB94693-C453-409C-A9D3-B1937F4A6DD8}" srcOrd="0" destOrd="0" presId="urn:microsoft.com/office/officeart/2018/2/layout/IconVerticalSolidList"/>
    <dgm:cxn modelId="{953D676E-D436-46CC-BEE9-03FE8D940C02}" type="presParOf" srcId="{8CFE9932-0770-4B53-98FD-A299668B6ACD}" destId="{F389A559-42DA-4A6D-8ED0-36BABC8F97ED}" srcOrd="1" destOrd="0" presId="urn:microsoft.com/office/officeart/2018/2/layout/IconVerticalSolidList"/>
    <dgm:cxn modelId="{6B330BF3-D314-48DF-BECA-F3427EB23A8B}" type="presParOf" srcId="{8CFE9932-0770-4B53-98FD-A299668B6ACD}" destId="{5FA75BF4-379C-462E-B16B-ADF49EFE4BC9}" srcOrd="2" destOrd="0" presId="urn:microsoft.com/office/officeart/2018/2/layout/IconVerticalSolidList"/>
    <dgm:cxn modelId="{2A3BBF52-EAAD-4ACB-9A65-7160C3488242}" type="presParOf" srcId="{8CFE9932-0770-4B53-98FD-A299668B6ACD}" destId="{3C86F75F-D26D-44E9-A7A9-8D224C90AB1E}" srcOrd="3" destOrd="0" presId="urn:microsoft.com/office/officeart/2018/2/layout/IconVerticalSolidList"/>
    <dgm:cxn modelId="{1BA53391-9034-4694-9E1A-0EAAAD2C7DC7}" type="presParOf" srcId="{58E2A523-9CD1-499B-A908-109AB5E3B428}" destId="{A7F3B894-B811-4AD0-AAB1-57D42788E460}" srcOrd="1" destOrd="0" presId="urn:microsoft.com/office/officeart/2018/2/layout/IconVerticalSolidList"/>
    <dgm:cxn modelId="{A94767ED-A570-4535-A95A-37471718E723}" type="presParOf" srcId="{58E2A523-9CD1-499B-A908-109AB5E3B428}" destId="{AD659443-D09B-432F-9C44-F7FE9E4CF7A6}" srcOrd="2" destOrd="0" presId="urn:microsoft.com/office/officeart/2018/2/layout/IconVerticalSolidList"/>
    <dgm:cxn modelId="{BE04B06F-77FB-4BB2-ABE0-3BEBD0F45E4D}" type="presParOf" srcId="{AD659443-D09B-432F-9C44-F7FE9E4CF7A6}" destId="{328BEA1C-AFD3-494F-B273-2858FDCAB15C}" srcOrd="0" destOrd="0" presId="urn:microsoft.com/office/officeart/2018/2/layout/IconVerticalSolidList"/>
    <dgm:cxn modelId="{4E4E487A-AE15-45BD-916F-99192CA4A668}" type="presParOf" srcId="{AD659443-D09B-432F-9C44-F7FE9E4CF7A6}" destId="{1DB7E640-CBD4-4E2D-8575-9C575375CEC0}" srcOrd="1" destOrd="0" presId="urn:microsoft.com/office/officeart/2018/2/layout/IconVerticalSolidList"/>
    <dgm:cxn modelId="{110CF787-C311-47CF-A749-839DE4441F94}" type="presParOf" srcId="{AD659443-D09B-432F-9C44-F7FE9E4CF7A6}" destId="{33D862AD-F7D3-4196-ABE5-7D7C03C09CB5}" srcOrd="2" destOrd="0" presId="urn:microsoft.com/office/officeart/2018/2/layout/IconVerticalSolidList"/>
    <dgm:cxn modelId="{868B091E-CD81-4AAB-A44E-CC4E29CEA642}" type="presParOf" srcId="{AD659443-D09B-432F-9C44-F7FE9E4CF7A6}" destId="{46DA1742-76BB-4006-8606-CDE52087F01D}" srcOrd="3" destOrd="0" presId="urn:microsoft.com/office/officeart/2018/2/layout/IconVerticalSolidList"/>
    <dgm:cxn modelId="{1AFD3206-90FB-4F90-AF3D-EA0BAFA6E232}" type="presParOf" srcId="{58E2A523-9CD1-499B-A908-109AB5E3B428}" destId="{7420119F-E6A0-4F37-8965-6F4B0E55CC23}" srcOrd="3" destOrd="0" presId="urn:microsoft.com/office/officeart/2018/2/layout/IconVerticalSolidList"/>
    <dgm:cxn modelId="{D1DC069F-84D2-4B63-93FF-215F817FB96D}" type="presParOf" srcId="{58E2A523-9CD1-499B-A908-109AB5E3B428}" destId="{680FCE64-A39C-4070-81C6-941D500B31F4}" srcOrd="4" destOrd="0" presId="urn:microsoft.com/office/officeart/2018/2/layout/IconVerticalSolidList"/>
    <dgm:cxn modelId="{71AB6CA9-056B-4BB7-B84D-5C8834D8AED2}" type="presParOf" srcId="{680FCE64-A39C-4070-81C6-941D500B31F4}" destId="{AB637320-BE4C-4179-A3EF-522A66E431DB}" srcOrd="0" destOrd="0" presId="urn:microsoft.com/office/officeart/2018/2/layout/IconVerticalSolidList"/>
    <dgm:cxn modelId="{2AD0A6DA-CB4C-4CC6-B387-5C6C464E70E1}" type="presParOf" srcId="{680FCE64-A39C-4070-81C6-941D500B31F4}" destId="{0F946344-9BAC-4D50-9492-B57E04BC57CB}" srcOrd="1" destOrd="0" presId="urn:microsoft.com/office/officeart/2018/2/layout/IconVerticalSolidList"/>
    <dgm:cxn modelId="{B9A84BF5-BB67-438F-8E00-9958CAC60829}" type="presParOf" srcId="{680FCE64-A39C-4070-81C6-941D500B31F4}" destId="{F1FAA21D-437C-472A-BBF5-17D469D42D34}" srcOrd="2" destOrd="0" presId="urn:microsoft.com/office/officeart/2018/2/layout/IconVerticalSolidList"/>
    <dgm:cxn modelId="{9A7030AE-3C81-4D31-B100-1F5A64239E8C}" type="presParOf" srcId="{680FCE64-A39C-4070-81C6-941D500B31F4}" destId="{24305822-CCBC-40EA-BAB9-E460F1C05906}" srcOrd="3" destOrd="0" presId="urn:microsoft.com/office/officeart/2018/2/layout/IconVerticalSolidList"/>
    <dgm:cxn modelId="{530FB25B-988F-4083-A315-57DAFED0AE0F}" type="presParOf" srcId="{58E2A523-9CD1-499B-A908-109AB5E3B428}" destId="{D5D9C64B-FC98-418E-A9FF-38F435B2A836}" srcOrd="5" destOrd="0" presId="urn:microsoft.com/office/officeart/2018/2/layout/IconVerticalSolidList"/>
    <dgm:cxn modelId="{E1909A28-A63D-4FF5-8F2E-87D6DD0B30D5}" type="presParOf" srcId="{58E2A523-9CD1-499B-A908-109AB5E3B428}" destId="{3519E1E4-B4CB-4D85-9097-F23E0375CD32}" srcOrd="6" destOrd="0" presId="urn:microsoft.com/office/officeart/2018/2/layout/IconVerticalSolidList"/>
    <dgm:cxn modelId="{A29EFCAD-FA09-4227-944A-FE76F162B82A}" type="presParOf" srcId="{3519E1E4-B4CB-4D85-9097-F23E0375CD32}" destId="{3C0ACA85-7135-4A26-9689-479EF6F0D0BA}" srcOrd="0" destOrd="0" presId="urn:microsoft.com/office/officeart/2018/2/layout/IconVerticalSolidList"/>
    <dgm:cxn modelId="{1CA8D52E-078F-458F-A5B8-DB7C5069D142}" type="presParOf" srcId="{3519E1E4-B4CB-4D85-9097-F23E0375CD32}" destId="{F06936BB-7F90-45E5-A6E9-95262C166B4F}" srcOrd="1" destOrd="0" presId="urn:microsoft.com/office/officeart/2018/2/layout/IconVerticalSolidList"/>
    <dgm:cxn modelId="{487E678E-31EC-4673-A264-E6E5FE209701}" type="presParOf" srcId="{3519E1E4-B4CB-4D85-9097-F23E0375CD32}" destId="{E18D4773-2A0B-406B-9D7F-B6CFF3BD980B}" srcOrd="2" destOrd="0" presId="urn:microsoft.com/office/officeart/2018/2/layout/IconVerticalSolidList"/>
    <dgm:cxn modelId="{BF16BFD3-881A-45DE-BCD4-C69243DE0118}" type="presParOf" srcId="{3519E1E4-B4CB-4D85-9097-F23E0375CD32}" destId="{ECDCBFDC-80B6-4803-B00E-67B7A3EA4A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204251-797D-435F-A588-2D28BBFF408F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AEE8B3-69B4-4E5A-8149-3F35007720B8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>
              <a:solidFill>
                <a:schemeClr val="bg1"/>
              </a:solidFill>
            </a:rPr>
            <a:t>Permettre à l'utilisateur d'estimer le prix d'une voiture d'occasion via une interface simple et dynamique</a:t>
          </a:r>
          <a:endParaRPr lang="en-US" dirty="0">
            <a:solidFill>
              <a:schemeClr val="bg1"/>
            </a:solidFill>
          </a:endParaRPr>
        </a:p>
      </dgm:t>
    </dgm:pt>
    <dgm:pt modelId="{E32F93AF-30D5-43C6-B7CB-7CBD2720E91C}" type="parTrans" cxnId="{F1746580-F396-4D11-B31D-AE84363B8700}">
      <dgm:prSet/>
      <dgm:spPr/>
      <dgm:t>
        <a:bodyPr/>
        <a:lstStyle/>
        <a:p>
          <a:endParaRPr lang="en-US"/>
        </a:p>
      </dgm:t>
    </dgm:pt>
    <dgm:pt modelId="{3ACFCC21-EEC8-41AF-934F-7617B5E97DC7}" type="sibTrans" cxnId="{F1746580-F396-4D11-B31D-AE84363B8700}">
      <dgm:prSet/>
      <dgm:spPr/>
      <dgm:t>
        <a:bodyPr/>
        <a:lstStyle/>
        <a:p>
          <a:endParaRPr lang="en-US"/>
        </a:p>
      </dgm:t>
    </dgm:pt>
    <dgm:pt modelId="{213D27F3-A11B-4C44-AB00-43693E95114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>
              <a:solidFill>
                <a:schemeClr val="bg1"/>
              </a:solidFill>
            </a:rPr>
            <a:t>Évite les combinaisons incohérentes (ex: modèle invalide pour une marque)</a:t>
          </a:r>
          <a:endParaRPr lang="en-US" dirty="0">
            <a:solidFill>
              <a:schemeClr val="bg1"/>
            </a:solidFill>
          </a:endParaRPr>
        </a:p>
      </dgm:t>
    </dgm:pt>
    <dgm:pt modelId="{903EBCA2-63F1-41A1-85DC-69E99D05F39F}" type="parTrans" cxnId="{4491449D-2E63-49CF-AE21-ADAB27387B03}">
      <dgm:prSet/>
      <dgm:spPr/>
      <dgm:t>
        <a:bodyPr/>
        <a:lstStyle/>
        <a:p>
          <a:endParaRPr lang="en-US"/>
        </a:p>
      </dgm:t>
    </dgm:pt>
    <dgm:pt modelId="{943F64B0-98D8-490F-8856-6C804A159AA0}" type="sibTrans" cxnId="{4491449D-2E63-49CF-AE21-ADAB27387B03}">
      <dgm:prSet/>
      <dgm:spPr/>
      <dgm:t>
        <a:bodyPr/>
        <a:lstStyle/>
        <a:p>
          <a:endParaRPr lang="en-US"/>
        </a:p>
      </dgm:t>
    </dgm:pt>
    <dgm:pt modelId="{C0C68FCA-2503-4CB6-8B75-6FDD9E3A940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>
              <a:solidFill>
                <a:schemeClr val="bg1"/>
              </a:solidFill>
            </a:rPr>
            <a:t>Encodage </a:t>
          </a:r>
          <a:r>
            <a:rPr lang="fr-BE" dirty="0" err="1">
              <a:solidFill>
                <a:schemeClr val="bg1"/>
              </a:solidFill>
            </a:rPr>
            <a:t>one-hot</a:t>
          </a:r>
          <a:r>
            <a:rPr lang="fr-BE" dirty="0">
              <a:solidFill>
                <a:schemeClr val="bg1"/>
              </a:solidFill>
            </a:rPr>
            <a:t> des variables catégorielles</a:t>
          </a:r>
          <a:endParaRPr lang="en-US" dirty="0">
            <a:solidFill>
              <a:schemeClr val="bg1"/>
            </a:solidFill>
          </a:endParaRPr>
        </a:p>
      </dgm:t>
    </dgm:pt>
    <dgm:pt modelId="{922EE7C3-16D2-4BFB-A7E9-27B04BCFC015}" type="parTrans" cxnId="{165A11FD-1386-4E89-8B34-973FBEA27BA4}">
      <dgm:prSet/>
      <dgm:spPr/>
      <dgm:t>
        <a:bodyPr/>
        <a:lstStyle/>
        <a:p>
          <a:endParaRPr lang="en-US"/>
        </a:p>
      </dgm:t>
    </dgm:pt>
    <dgm:pt modelId="{B093A76B-65F5-4805-86BA-E952906CE489}" type="sibTrans" cxnId="{165A11FD-1386-4E89-8B34-973FBEA27BA4}">
      <dgm:prSet/>
      <dgm:spPr/>
      <dgm:t>
        <a:bodyPr/>
        <a:lstStyle/>
        <a:p>
          <a:endParaRPr lang="en-US"/>
        </a:p>
      </dgm:t>
    </dgm:pt>
    <dgm:pt modelId="{EE05287C-BA1D-464C-A5A4-7D0F6871008F}" type="pres">
      <dgm:prSet presAssocID="{0E204251-797D-435F-A588-2D28BBFF408F}" presName="root" presStyleCnt="0">
        <dgm:presLayoutVars>
          <dgm:dir/>
          <dgm:resizeHandles val="exact"/>
        </dgm:presLayoutVars>
      </dgm:prSet>
      <dgm:spPr/>
    </dgm:pt>
    <dgm:pt modelId="{963993D8-345C-4081-A4E3-710E9D5272A7}" type="pres">
      <dgm:prSet presAssocID="{02AEE8B3-69B4-4E5A-8149-3F35007720B8}" presName="compNode" presStyleCnt="0"/>
      <dgm:spPr/>
    </dgm:pt>
    <dgm:pt modelId="{84D9CC64-1696-4E5A-AE0A-4E25E63D0931}" type="pres">
      <dgm:prSet presAssocID="{02AEE8B3-69B4-4E5A-8149-3F35007720B8}" presName="bgRect" presStyleLbl="bgShp" presStyleIdx="0" presStyleCnt="3"/>
      <dgm:spPr/>
    </dgm:pt>
    <dgm:pt modelId="{98A720DD-3C6D-4757-877F-E120AA31D44C}" type="pres">
      <dgm:prSet presAssocID="{02AEE8B3-69B4-4E5A-8149-3F35007720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53011E29-8E1F-416F-B730-8F267007F779}" type="pres">
      <dgm:prSet presAssocID="{02AEE8B3-69B4-4E5A-8149-3F35007720B8}" presName="spaceRect" presStyleCnt="0"/>
      <dgm:spPr/>
    </dgm:pt>
    <dgm:pt modelId="{A4EBF973-EC36-482D-A395-A4C134EFC8C0}" type="pres">
      <dgm:prSet presAssocID="{02AEE8B3-69B4-4E5A-8149-3F35007720B8}" presName="parTx" presStyleLbl="revTx" presStyleIdx="0" presStyleCnt="3">
        <dgm:presLayoutVars>
          <dgm:chMax val="0"/>
          <dgm:chPref val="0"/>
        </dgm:presLayoutVars>
      </dgm:prSet>
      <dgm:spPr/>
    </dgm:pt>
    <dgm:pt modelId="{AABD6DA5-11CD-416C-AE2F-9B45D07489AA}" type="pres">
      <dgm:prSet presAssocID="{3ACFCC21-EEC8-41AF-934F-7617B5E97DC7}" presName="sibTrans" presStyleCnt="0"/>
      <dgm:spPr/>
    </dgm:pt>
    <dgm:pt modelId="{394F5B64-14C7-45EA-9431-4B03BF5AC838}" type="pres">
      <dgm:prSet presAssocID="{213D27F3-A11B-4C44-AB00-43693E951142}" presName="compNode" presStyleCnt="0"/>
      <dgm:spPr/>
    </dgm:pt>
    <dgm:pt modelId="{C7C25891-707D-4C36-8FE0-5FA7EADFF723}" type="pres">
      <dgm:prSet presAssocID="{213D27F3-A11B-4C44-AB00-43693E951142}" presName="bgRect" presStyleLbl="bgShp" presStyleIdx="1" presStyleCnt="3"/>
      <dgm:spPr/>
    </dgm:pt>
    <dgm:pt modelId="{6592CB44-89F3-4F6E-8F24-28DC9C8EFF9A}" type="pres">
      <dgm:prSet presAssocID="{213D27F3-A11B-4C44-AB00-43693E951142}" presName="iconRect" presStyleLbl="node1" presStyleIdx="1" presStyleCnt="3"/>
      <dgm:spPr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5416CCB9-0E7D-4CD7-B035-7F39B9B9443A}" type="pres">
      <dgm:prSet presAssocID="{213D27F3-A11B-4C44-AB00-43693E951142}" presName="spaceRect" presStyleCnt="0"/>
      <dgm:spPr/>
    </dgm:pt>
    <dgm:pt modelId="{A7F3ACCC-F86E-451D-AEA4-F980096095DE}" type="pres">
      <dgm:prSet presAssocID="{213D27F3-A11B-4C44-AB00-43693E951142}" presName="parTx" presStyleLbl="revTx" presStyleIdx="1" presStyleCnt="3">
        <dgm:presLayoutVars>
          <dgm:chMax val="0"/>
          <dgm:chPref val="0"/>
        </dgm:presLayoutVars>
      </dgm:prSet>
      <dgm:spPr/>
    </dgm:pt>
    <dgm:pt modelId="{2AF0750A-BD78-4647-8E3A-F1E22F05633F}" type="pres">
      <dgm:prSet presAssocID="{943F64B0-98D8-490F-8856-6C804A159AA0}" presName="sibTrans" presStyleCnt="0"/>
      <dgm:spPr/>
    </dgm:pt>
    <dgm:pt modelId="{F15D8BA7-E15C-4F0A-B615-FE5A30AEF7B6}" type="pres">
      <dgm:prSet presAssocID="{C0C68FCA-2503-4CB6-8B75-6FDD9E3A9409}" presName="compNode" presStyleCnt="0"/>
      <dgm:spPr/>
    </dgm:pt>
    <dgm:pt modelId="{6BB75BC7-092B-4BF0-B40A-E7E71C612655}" type="pres">
      <dgm:prSet presAssocID="{C0C68FCA-2503-4CB6-8B75-6FDD9E3A9409}" presName="bgRect" presStyleLbl="bgShp" presStyleIdx="2" presStyleCnt="3"/>
      <dgm:spPr/>
    </dgm:pt>
    <dgm:pt modelId="{6A57DF17-C693-498E-A0B4-72D33C5BCA34}" type="pres">
      <dgm:prSet presAssocID="{C0C68FCA-2503-4CB6-8B75-6FDD9E3A94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E4DC5074-E121-4119-B03E-7F3B2BD2B763}" type="pres">
      <dgm:prSet presAssocID="{C0C68FCA-2503-4CB6-8B75-6FDD9E3A9409}" presName="spaceRect" presStyleCnt="0"/>
      <dgm:spPr/>
    </dgm:pt>
    <dgm:pt modelId="{76820C41-A8B3-4DE5-A6DC-6D9FDD80C59B}" type="pres">
      <dgm:prSet presAssocID="{C0C68FCA-2503-4CB6-8B75-6FDD9E3A940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66E4A37-F17C-4CBB-B6DC-FDE46AF1C1A7}" type="presOf" srcId="{213D27F3-A11B-4C44-AB00-43693E951142}" destId="{A7F3ACCC-F86E-451D-AEA4-F980096095DE}" srcOrd="0" destOrd="0" presId="urn:microsoft.com/office/officeart/2018/2/layout/IconVerticalSolidList"/>
    <dgm:cxn modelId="{8265DF46-0CC6-4DDA-9E79-B11AF8ED6F26}" type="presOf" srcId="{0E204251-797D-435F-A588-2D28BBFF408F}" destId="{EE05287C-BA1D-464C-A5A4-7D0F6871008F}" srcOrd="0" destOrd="0" presId="urn:microsoft.com/office/officeart/2018/2/layout/IconVerticalSolidList"/>
    <dgm:cxn modelId="{F1746580-F396-4D11-B31D-AE84363B8700}" srcId="{0E204251-797D-435F-A588-2D28BBFF408F}" destId="{02AEE8B3-69B4-4E5A-8149-3F35007720B8}" srcOrd="0" destOrd="0" parTransId="{E32F93AF-30D5-43C6-B7CB-7CBD2720E91C}" sibTransId="{3ACFCC21-EEC8-41AF-934F-7617B5E97DC7}"/>
    <dgm:cxn modelId="{00F12299-C916-4F5F-8A85-85FAD142B091}" type="presOf" srcId="{C0C68FCA-2503-4CB6-8B75-6FDD9E3A9409}" destId="{76820C41-A8B3-4DE5-A6DC-6D9FDD80C59B}" srcOrd="0" destOrd="0" presId="urn:microsoft.com/office/officeart/2018/2/layout/IconVerticalSolidList"/>
    <dgm:cxn modelId="{4491449D-2E63-49CF-AE21-ADAB27387B03}" srcId="{0E204251-797D-435F-A588-2D28BBFF408F}" destId="{213D27F3-A11B-4C44-AB00-43693E951142}" srcOrd="1" destOrd="0" parTransId="{903EBCA2-63F1-41A1-85DC-69E99D05F39F}" sibTransId="{943F64B0-98D8-490F-8856-6C804A159AA0}"/>
    <dgm:cxn modelId="{8C1646B7-9409-45F2-BF04-F4CFE9A9950D}" type="presOf" srcId="{02AEE8B3-69B4-4E5A-8149-3F35007720B8}" destId="{A4EBF973-EC36-482D-A395-A4C134EFC8C0}" srcOrd="0" destOrd="0" presId="urn:microsoft.com/office/officeart/2018/2/layout/IconVerticalSolidList"/>
    <dgm:cxn modelId="{165A11FD-1386-4E89-8B34-973FBEA27BA4}" srcId="{0E204251-797D-435F-A588-2D28BBFF408F}" destId="{C0C68FCA-2503-4CB6-8B75-6FDD9E3A9409}" srcOrd="2" destOrd="0" parTransId="{922EE7C3-16D2-4BFB-A7E9-27B04BCFC015}" sibTransId="{B093A76B-65F5-4805-86BA-E952906CE489}"/>
    <dgm:cxn modelId="{1A4AB002-A8C0-490D-BBC7-4E9073AA328E}" type="presParOf" srcId="{EE05287C-BA1D-464C-A5A4-7D0F6871008F}" destId="{963993D8-345C-4081-A4E3-710E9D5272A7}" srcOrd="0" destOrd="0" presId="urn:microsoft.com/office/officeart/2018/2/layout/IconVerticalSolidList"/>
    <dgm:cxn modelId="{73F90372-594A-476E-9A5F-E227FB669CB0}" type="presParOf" srcId="{963993D8-345C-4081-A4E3-710E9D5272A7}" destId="{84D9CC64-1696-4E5A-AE0A-4E25E63D0931}" srcOrd="0" destOrd="0" presId="urn:microsoft.com/office/officeart/2018/2/layout/IconVerticalSolidList"/>
    <dgm:cxn modelId="{327F32CC-0044-4546-9609-7A677C30D1B1}" type="presParOf" srcId="{963993D8-345C-4081-A4E3-710E9D5272A7}" destId="{98A720DD-3C6D-4757-877F-E120AA31D44C}" srcOrd="1" destOrd="0" presId="urn:microsoft.com/office/officeart/2018/2/layout/IconVerticalSolidList"/>
    <dgm:cxn modelId="{036EB6D8-6826-4D3F-B596-DEE0A3246DB1}" type="presParOf" srcId="{963993D8-345C-4081-A4E3-710E9D5272A7}" destId="{53011E29-8E1F-416F-B730-8F267007F779}" srcOrd="2" destOrd="0" presId="urn:microsoft.com/office/officeart/2018/2/layout/IconVerticalSolidList"/>
    <dgm:cxn modelId="{47792F9C-7320-4ED0-A09A-0AFEC1A10272}" type="presParOf" srcId="{963993D8-345C-4081-A4E3-710E9D5272A7}" destId="{A4EBF973-EC36-482D-A395-A4C134EFC8C0}" srcOrd="3" destOrd="0" presId="urn:microsoft.com/office/officeart/2018/2/layout/IconVerticalSolidList"/>
    <dgm:cxn modelId="{2A54B891-D06A-4F1A-A7E5-5D966D52D067}" type="presParOf" srcId="{EE05287C-BA1D-464C-A5A4-7D0F6871008F}" destId="{AABD6DA5-11CD-416C-AE2F-9B45D07489AA}" srcOrd="1" destOrd="0" presId="urn:microsoft.com/office/officeart/2018/2/layout/IconVerticalSolidList"/>
    <dgm:cxn modelId="{754A2BCC-091C-4FBC-95C3-51DB8F3AF8BD}" type="presParOf" srcId="{EE05287C-BA1D-464C-A5A4-7D0F6871008F}" destId="{394F5B64-14C7-45EA-9431-4B03BF5AC838}" srcOrd="2" destOrd="0" presId="urn:microsoft.com/office/officeart/2018/2/layout/IconVerticalSolidList"/>
    <dgm:cxn modelId="{0675D0B9-8999-47BF-9932-54B790DAE890}" type="presParOf" srcId="{394F5B64-14C7-45EA-9431-4B03BF5AC838}" destId="{C7C25891-707D-4C36-8FE0-5FA7EADFF723}" srcOrd="0" destOrd="0" presId="urn:microsoft.com/office/officeart/2018/2/layout/IconVerticalSolidList"/>
    <dgm:cxn modelId="{747AE4E3-6848-4D34-ABCE-6B0781E45E5A}" type="presParOf" srcId="{394F5B64-14C7-45EA-9431-4B03BF5AC838}" destId="{6592CB44-89F3-4F6E-8F24-28DC9C8EFF9A}" srcOrd="1" destOrd="0" presId="urn:microsoft.com/office/officeart/2018/2/layout/IconVerticalSolidList"/>
    <dgm:cxn modelId="{F6233F51-6F3B-4503-B3B1-37C4DAFD6D2E}" type="presParOf" srcId="{394F5B64-14C7-45EA-9431-4B03BF5AC838}" destId="{5416CCB9-0E7D-4CD7-B035-7F39B9B9443A}" srcOrd="2" destOrd="0" presId="urn:microsoft.com/office/officeart/2018/2/layout/IconVerticalSolidList"/>
    <dgm:cxn modelId="{08A30D5E-0293-4718-B627-4704691F8081}" type="presParOf" srcId="{394F5B64-14C7-45EA-9431-4B03BF5AC838}" destId="{A7F3ACCC-F86E-451D-AEA4-F980096095DE}" srcOrd="3" destOrd="0" presId="urn:microsoft.com/office/officeart/2018/2/layout/IconVerticalSolidList"/>
    <dgm:cxn modelId="{B33D065F-948B-49D8-99BB-1F0D0783F487}" type="presParOf" srcId="{EE05287C-BA1D-464C-A5A4-7D0F6871008F}" destId="{2AF0750A-BD78-4647-8E3A-F1E22F05633F}" srcOrd="3" destOrd="0" presId="urn:microsoft.com/office/officeart/2018/2/layout/IconVerticalSolidList"/>
    <dgm:cxn modelId="{8A2ED5EF-6039-4846-802C-5C40674A1198}" type="presParOf" srcId="{EE05287C-BA1D-464C-A5A4-7D0F6871008F}" destId="{F15D8BA7-E15C-4F0A-B615-FE5A30AEF7B6}" srcOrd="4" destOrd="0" presId="urn:microsoft.com/office/officeart/2018/2/layout/IconVerticalSolidList"/>
    <dgm:cxn modelId="{99CF8ECE-D716-4592-AEBC-C1D078DFA515}" type="presParOf" srcId="{F15D8BA7-E15C-4F0A-B615-FE5A30AEF7B6}" destId="{6BB75BC7-092B-4BF0-B40A-E7E71C612655}" srcOrd="0" destOrd="0" presId="urn:microsoft.com/office/officeart/2018/2/layout/IconVerticalSolidList"/>
    <dgm:cxn modelId="{29CA4C81-259B-41D5-9725-9B0050D2CC08}" type="presParOf" srcId="{F15D8BA7-E15C-4F0A-B615-FE5A30AEF7B6}" destId="{6A57DF17-C693-498E-A0B4-72D33C5BCA34}" srcOrd="1" destOrd="0" presId="urn:microsoft.com/office/officeart/2018/2/layout/IconVerticalSolidList"/>
    <dgm:cxn modelId="{E560536A-D05C-4954-BE9F-A6E59A035A05}" type="presParOf" srcId="{F15D8BA7-E15C-4F0A-B615-FE5A30AEF7B6}" destId="{E4DC5074-E121-4119-B03E-7F3B2BD2B763}" srcOrd="2" destOrd="0" presId="urn:microsoft.com/office/officeart/2018/2/layout/IconVerticalSolidList"/>
    <dgm:cxn modelId="{917F4FA5-3D3B-4534-B30E-BFB714E4DE54}" type="presParOf" srcId="{F15D8BA7-E15C-4F0A-B615-FE5A30AEF7B6}" destId="{76820C41-A8B3-4DE5-A6DC-6D9FDD80C59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87E36-9127-4EC1-B068-522A70F3B364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D309C-EF4B-4E5E-811E-B93112D0F32A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5FA3B-D1D2-410B-A396-5D874540D90D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Explorer la structure du dataset nettoyé</a:t>
          </a:r>
          <a:endParaRPr lang="en-US" sz="2500" kern="1200" dirty="0"/>
        </a:p>
      </dsp:txBody>
      <dsp:txXfrm>
        <a:off x="1182711" y="437"/>
        <a:ext cx="8723287" cy="1023992"/>
      </dsp:txXfrm>
    </dsp:sp>
    <dsp:sp modelId="{AE39ABDC-6A48-4A67-94CD-383B3054D98D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69086-E192-4D08-AFD5-CBC46D80E6D4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D6161-F86B-47A9-B969-E8FBCCAA6278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Identifier des schémas, corrélations et valeurs extrêmes</a:t>
          </a:r>
        </a:p>
      </dsp:txBody>
      <dsp:txXfrm>
        <a:off x="1182711" y="1280428"/>
        <a:ext cx="8723287" cy="1023992"/>
      </dsp:txXfrm>
    </dsp:sp>
    <dsp:sp modelId="{4DBF8D4F-26A8-4B09-93D1-4D9A2A97BE51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F6907-7495-4F3A-84E6-E5020D8D88CE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745B8-8377-4382-A478-44EDFB6FAC99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Préparer les données pour l’apprentissage automatique</a:t>
          </a:r>
        </a:p>
      </dsp:txBody>
      <dsp:txXfrm>
        <a:off x="1182711" y="2560419"/>
        <a:ext cx="8723287" cy="1023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5E23F-F39B-4D17-97AD-5AADF26EC6AD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D9910-BCD1-4947-A144-BF150C4594B7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B92DC-E5A3-4FFD-A5F8-5DB6DF097447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Plus la corrélation est proche de </a:t>
          </a:r>
          <a:r>
            <a:rPr lang="fr-BE" sz="2500" b="1" kern="1200" dirty="0"/>
            <a:t>1</a:t>
          </a:r>
          <a:r>
            <a:rPr lang="fr-BE" sz="2500" kern="1200" dirty="0"/>
            <a:t>, plus les deux variables évoluent </a:t>
          </a:r>
          <a:r>
            <a:rPr lang="fr-BE" sz="2500" b="1" kern="1200" dirty="0"/>
            <a:t>dans le même sens</a:t>
          </a:r>
          <a:r>
            <a:rPr lang="fr-BE" sz="2500" kern="1200" dirty="0"/>
            <a:t> (corrélation positive forte).</a:t>
          </a:r>
          <a:endParaRPr lang="en-US" sz="2500" kern="1200" dirty="0"/>
        </a:p>
      </dsp:txBody>
      <dsp:txXfrm>
        <a:off x="1182711" y="437"/>
        <a:ext cx="8723287" cy="1023992"/>
      </dsp:txXfrm>
    </dsp:sp>
    <dsp:sp modelId="{0D31F302-087C-4B24-88FA-E1CFF2B00228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6C60B-B86A-4421-BE0B-CF412CF585F3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20A20-BF2E-44C1-BD4D-46FE25063102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Plus elle est proche de </a:t>
          </a:r>
          <a:r>
            <a:rPr lang="fr-BE" sz="2500" b="1" kern="1200" dirty="0"/>
            <a:t>-1</a:t>
          </a:r>
          <a:r>
            <a:rPr lang="fr-BE" sz="2500" kern="1200" dirty="0"/>
            <a:t>, plus elles évoluent </a:t>
          </a:r>
          <a:r>
            <a:rPr lang="fr-BE" sz="2500" b="1" kern="1200" dirty="0"/>
            <a:t>en sens opposé</a:t>
          </a:r>
          <a:r>
            <a:rPr lang="fr-BE" sz="2500" kern="1200" dirty="0"/>
            <a:t> : quand l’une augmente, l’autre diminue (corrélation négative forte).</a:t>
          </a:r>
          <a:endParaRPr lang="en-US" sz="2500" kern="1200" dirty="0"/>
        </a:p>
      </dsp:txBody>
      <dsp:txXfrm>
        <a:off x="1182711" y="1280428"/>
        <a:ext cx="8723287" cy="1023992"/>
      </dsp:txXfrm>
    </dsp:sp>
    <dsp:sp modelId="{A719C5E9-B9FE-4A48-83E5-6531BE73814C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CA7BB-F835-498E-B2DC-9BF154C85D0F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68692-C47F-4B16-83F9-9211F93792A0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Grâce à cette analyse, nous avons pu </a:t>
          </a:r>
          <a:r>
            <a:rPr lang="fr-BE" sz="2500" b="1" kern="1200" dirty="0"/>
            <a:t>identifier les variables les plus influentes</a:t>
          </a:r>
          <a:r>
            <a:rPr lang="fr-BE" sz="2500" kern="1200" dirty="0"/>
            <a:t> sur le prix du véhicule.</a:t>
          </a:r>
          <a:endParaRPr lang="en-US" sz="2500" kern="1200" dirty="0"/>
        </a:p>
      </dsp:txBody>
      <dsp:txXfrm>
        <a:off x="1182711" y="2560419"/>
        <a:ext cx="8723287" cy="1023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94693-C453-409C-A9D3-B1937F4A6DD8}">
      <dsp:nvSpPr>
        <dsp:cNvPr id="0" name=""/>
        <dsp:cNvSpPr/>
      </dsp:nvSpPr>
      <dsp:spPr>
        <a:xfrm>
          <a:off x="0" y="1469"/>
          <a:ext cx="6188402" cy="7450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9A559-42DA-4A6D-8ED0-36BABC8F97ED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6F75F-D26D-44E9-A7A9-8D224C90AB1E}">
      <dsp:nvSpPr>
        <dsp:cNvPr id="0" name=""/>
        <dsp:cNvSpPr/>
      </dsp:nvSpPr>
      <dsp:spPr>
        <a:xfrm>
          <a:off x="860480" y="1469"/>
          <a:ext cx="532792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baseline="0" dirty="0">
              <a:solidFill>
                <a:schemeClr val="bg1"/>
              </a:solidFill>
            </a:rPr>
            <a:t>On ne juge pas un modèle sur un seul split.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860480" y="1469"/>
        <a:ext cx="5327921" cy="745005"/>
      </dsp:txXfrm>
    </dsp:sp>
    <dsp:sp modelId="{328BEA1C-AFD3-494F-B273-2858FDCAB15C}">
      <dsp:nvSpPr>
        <dsp:cNvPr id="0" name=""/>
        <dsp:cNvSpPr/>
      </dsp:nvSpPr>
      <dsp:spPr>
        <a:xfrm>
          <a:off x="0" y="932726"/>
          <a:ext cx="6188402" cy="7450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7E640-CBD4-4E2D-8575-9C575375CEC0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A1742-76BB-4006-8606-CDE52087F01D}">
      <dsp:nvSpPr>
        <dsp:cNvPr id="0" name=""/>
        <dsp:cNvSpPr/>
      </dsp:nvSpPr>
      <dsp:spPr>
        <a:xfrm>
          <a:off x="860480" y="932726"/>
          <a:ext cx="532792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baseline="0" dirty="0">
              <a:solidFill>
                <a:schemeClr val="bg1"/>
              </a:solidFill>
            </a:rPr>
            <a:t>Le modèle optimisé est plus robuste, même si l’original semble plus performant en apparence.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860480" y="932726"/>
        <a:ext cx="5327921" cy="745005"/>
      </dsp:txXfrm>
    </dsp:sp>
    <dsp:sp modelId="{AB637320-BE4C-4179-A3EF-522A66E431DB}">
      <dsp:nvSpPr>
        <dsp:cNvPr id="0" name=""/>
        <dsp:cNvSpPr/>
      </dsp:nvSpPr>
      <dsp:spPr>
        <a:xfrm>
          <a:off x="0" y="1863982"/>
          <a:ext cx="6188402" cy="7450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46344-9BAC-4D50-9492-B57E04BC57CB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05822-CCBC-40EA-BAB9-E460F1C05906}">
      <dsp:nvSpPr>
        <dsp:cNvPr id="0" name=""/>
        <dsp:cNvSpPr/>
      </dsp:nvSpPr>
      <dsp:spPr>
        <a:xfrm>
          <a:off x="860480" y="1863982"/>
          <a:ext cx="532792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bg1"/>
              </a:solidFill>
            </a:rPr>
            <a:t>Nous retenons donc </a:t>
          </a:r>
          <a:r>
            <a:rPr lang="fr-FR" sz="2000" kern="1200" dirty="0" err="1">
              <a:solidFill>
                <a:schemeClr val="bg1"/>
              </a:solidFill>
            </a:rPr>
            <a:t>XGBoost</a:t>
          </a:r>
          <a:r>
            <a:rPr lang="fr-FR" sz="2000" kern="1200" dirty="0">
              <a:solidFill>
                <a:schemeClr val="bg1"/>
              </a:solidFill>
            </a:rPr>
            <a:t> optimisé comme modèle final.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860480" y="1863982"/>
        <a:ext cx="5327921" cy="745005"/>
      </dsp:txXfrm>
    </dsp:sp>
    <dsp:sp modelId="{3C0ACA85-7135-4A26-9689-479EF6F0D0BA}">
      <dsp:nvSpPr>
        <dsp:cNvPr id="0" name=""/>
        <dsp:cNvSpPr/>
      </dsp:nvSpPr>
      <dsp:spPr>
        <a:xfrm>
          <a:off x="0" y="2795238"/>
          <a:ext cx="6188402" cy="7450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936BB-7F90-45E5-A6E9-95262C166B4F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CBFDC-80B6-4803-B00E-67B7A3EA4A1A}">
      <dsp:nvSpPr>
        <dsp:cNvPr id="0" name=""/>
        <dsp:cNvSpPr/>
      </dsp:nvSpPr>
      <dsp:spPr>
        <a:xfrm>
          <a:off x="860480" y="2795238"/>
          <a:ext cx="532792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bg1"/>
              </a:solidFill>
            </a:rPr>
            <a:t>Il offre un excellent compromis entre précision et généralisation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860480" y="2795238"/>
        <a:ext cx="5327921" cy="7450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9CC64-1696-4E5A-AE0A-4E25E63D0931}">
      <dsp:nvSpPr>
        <dsp:cNvPr id="0" name=""/>
        <dsp:cNvSpPr/>
      </dsp:nvSpPr>
      <dsp:spPr>
        <a:xfrm>
          <a:off x="0" y="432"/>
          <a:ext cx="8542750" cy="10116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A720DD-3C6D-4757-877F-E120AA31D44C}">
      <dsp:nvSpPr>
        <dsp:cNvPr id="0" name=""/>
        <dsp:cNvSpPr/>
      </dsp:nvSpPr>
      <dsp:spPr>
        <a:xfrm>
          <a:off x="306030" y="228058"/>
          <a:ext cx="556419" cy="556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EBF973-EC36-482D-A395-A4C134EFC8C0}">
      <dsp:nvSpPr>
        <dsp:cNvPr id="0" name=""/>
        <dsp:cNvSpPr/>
      </dsp:nvSpPr>
      <dsp:spPr>
        <a:xfrm>
          <a:off x="1168480" y="432"/>
          <a:ext cx="7374269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olidFill>
                <a:schemeClr val="bg1"/>
              </a:solidFill>
            </a:rPr>
            <a:t>Permettre à l'utilisateur d'estimer le prix d'une voiture d'occasion via une interface simple et dynamique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68480" y="432"/>
        <a:ext cx="7374269" cy="1011671"/>
      </dsp:txXfrm>
    </dsp:sp>
    <dsp:sp modelId="{C7C25891-707D-4C36-8FE0-5FA7EADFF723}">
      <dsp:nvSpPr>
        <dsp:cNvPr id="0" name=""/>
        <dsp:cNvSpPr/>
      </dsp:nvSpPr>
      <dsp:spPr>
        <a:xfrm>
          <a:off x="0" y="1265021"/>
          <a:ext cx="8542750" cy="10116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92CB44-89F3-4F6E-8F24-28DC9C8EFF9A}">
      <dsp:nvSpPr>
        <dsp:cNvPr id="0" name=""/>
        <dsp:cNvSpPr/>
      </dsp:nvSpPr>
      <dsp:spPr>
        <a:xfrm>
          <a:off x="306030" y="1492647"/>
          <a:ext cx="556419" cy="55641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F3ACCC-F86E-451D-AEA4-F980096095DE}">
      <dsp:nvSpPr>
        <dsp:cNvPr id="0" name=""/>
        <dsp:cNvSpPr/>
      </dsp:nvSpPr>
      <dsp:spPr>
        <a:xfrm>
          <a:off x="1168480" y="1265021"/>
          <a:ext cx="7374269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olidFill>
                <a:schemeClr val="bg1"/>
              </a:solidFill>
            </a:rPr>
            <a:t>Évite les combinaisons incohérentes (ex: modèle invalide pour une marque)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68480" y="1265021"/>
        <a:ext cx="7374269" cy="1011671"/>
      </dsp:txXfrm>
    </dsp:sp>
    <dsp:sp modelId="{6BB75BC7-092B-4BF0-B40A-E7E71C612655}">
      <dsp:nvSpPr>
        <dsp:cNvPr id="0" name=""/>
        <dsp:cNvSpPr/>
      </dsp:nvSpPr>
      <dsp:spPr>
        <a:xfrm>
          <a:off x="0" y="2529610"/>
          <a:ext cx="8542750" cy="101167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57DF17-C693-498E-A0B4-72D33C5BCA34}">
      <dsp:nvSpPr>
        <dsp:cNvPr id="0" name=""/>
        <dsp:cNvSpPr/>
      </dsp:nvSpPr>
      <dsp:spPr>
        <a:xfrm>
          <a:off x="306030" y="2757236"/>
          <a:ext cx="556419" cy="556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820C41-A8B3-4DE5-A6DC-6D9FDD80C59B}">
      <dsp:nvSpPr>
        <dsp:cNvPr id="0" name=""/>
        <dsp:cNvSpPr/>
      </dsp:nvSpPr>
      <dsp:spPr>
        <a:xfrm>
          <a:off x="1168480" y="2529610"/>
          <a:ext cx="7374269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olidFill>
                <a:schemeClr val="bg1"/>
              </a:solidFill>
            </a:rPr>
            <a:t>Encodage </a:t>
          </a:r>
          <a:r>
            <a:rPr lang="fr-BE" sz="2500" kern="1200" dirty="0" err="1">
              <a:solidFill>
                <a:schemeClr val="bg1"/>
              </a:solidFill>
            </a:rPr>
            <a:t>one-hot</a:t>
          </a:r>
          <a:r>
            <a:rPr lang="fr-BE" sz="2500" kern="1200" dirty="0">
              <a:solidFill>
                <a:schemeClr val="bg1"/>
              </a:solidFill>
            </a:rPr>
            <a:t> des variables catégorielles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68480" y="2529610"/>
        <a:ext cx="7374269" cy="1011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3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E84291-92CF-5D9D-9D1D-7BFC8BE8F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Used</a:t>
            </a:r>
            <a:r>
              <a:rPr lang="fr-FR" dirty="0"/>
              <a:t> Car Price </a:t>
            </a:r>
            <a:r>
              <a:rPr lang="fr-FR" dirty="0" err="1"/>
              <a:t>Estimator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C0F852-F93D-7E4C-7326-5742EDE64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INFO-H410 Techniques of </a:t>
            </a:r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66A972-1A5F-5E95-D235-A332D3E7FBAC}"/>
              </a:ext>
            </a:extLst>
          </p:cNvPr>
          <p:cNvSpPr txBox="1"/>
          <p:nvPr/>
        </p:nvSpPr>
        <p:spPr>
          <a:xfrm>
            <a:off x="7729870" y="5349875"/>
            <a:ext cx="4837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Imad El </a:t>
            </a:r>
            <a:r>
              <a:rPr lang="fr-FR" dirty="0" err="1"/>
              <a:t>Harrouti</a:t>
            </a:r>
            <a:r>
              <a:rPr lang="fr-FR" dirty="0"/>
              <a:t> - (000609770)</a:t>
            </a:r>
          </a:p>
          <a:p>
            <a:r>
              <a:rPr lang="fr-FR" dirty="0"/>
              <a:t>Rida </a:t>
            </a:r>
            <a:r>
              <a:rPr lang="fr-FR" dirty="0" err="1"/>
              <a:t>Belkhiri</a:t>
            </a:r>
            <a:r>
              <a:rPr lang="fr-FR" dirty="0"/>
              <a:t> - (000609769)</a:t>
            </a:r>
          </a:p>
          <a:p>
            <a:r>
              <a:rPr lang="fr-FR" dirty="0"/>
              <a:t>El Mamoune Benmassaoud - (000608995)</a:t>
            </a:r>
          </a:p>
        </p:txBody>
      </p:sp>
    </p:spTree>
    <p:extLst>
      <p:ext uri="{BB962C8B-B14F-4D97-AF65-F5344CB8AC3E}">
        <p14:creationId xmlns:p14="http://schemas.microsoft.com/office/powerpoint/2010/main" val="324644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424F9-D2EF-B52B-8491-C25C9285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Véhicules plus anciens → prix plus bas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13290BA-25B8-6B3B-7393-1C80A9C0F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477" r="1" b="1"/>
          <a:stretch>
            <a:fillRect/>
          </a:stretch>
        </p:blipFill>
        <p:spPr>
          <a:xfrm>
            <a:off x="1901178" y="1964250"/>
            <a:ext cx="8899344" cy="4370581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266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66951-C2E5-7539-0D84-990510D4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52F82-3EBA-61DE-2C6D-55EA5AA5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2" y="456989"/>
            <a:ext cx="10954646" cy="1478570"/>
          </a:xfrm>
        </p:spPr>
        <p:txBody>
          <a:bodyPr/>
          <a:lstStyle/>
          <a:p>
            <a:pPr algn="ctr"/>
            <a:r>
              <a:rPr lang="fr-BE" dirty="0"/>
              <a:t>Puissance (kW) → légère corrélation positive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701F6C-4F5A-303D-9EFA-45A18222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8" r="1" b="1"/>
          <a:stretch>
            <a:fillRect/>
          </a:stretch>
        </p:blipFill>
        <p:spPr>
          <a:xfrm>
            <a:off x="1682813" y="1722783"/>
            <a:ext cx="9205783" cy="4539778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73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44B6-4537-C04C-218F-9A33AFC5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D47444-2938-E5A2-8B8F-AEAEA356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Kilométrage élevé → prix plus bas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5E04C9-97A0-5365-4952-B13FAE7B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8" r="1" b="1"/>
          <a:stretch>
            <a:fillRect/>
          </a:stretch>
        </p:blipFill>
        <p:spPr>
          <a:xfrm>
            <a:off x="1855305" y="1821932"/>
            <a:ext cx="8957928" cy="4417550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737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66" y="481101"/>
            <a:ext cx="11749834" cy="1478570"/>
          </a:xfrm>
        </p:spPr>
        <p:txBody>
          <a:bodyPr>
            <a:normAutofit/>
          </a:bodyPr>
          <a:lstStyle/>
          <a:p>
            <a:pPr algn="ctr"/>
            <a:r>
              <a:rPr lang="fr-BE" dirty="0"/>
              <a:t>Analyse de corrélation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474F01-564A-E54D-6DB0-4382106B74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273403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430" y="-411770"/>
            <a:ext cx="9905998" cy="1478570"/>
          </a:xfrm>
        </p:spPr>
        <p:txBody>
          <a:bodyPr/>
          <a:lstStyle/>
          <a:p>
            <a:pPr algn="ctr"/>
            <a:r>
              <a:rPr lang="fr-BE" dirty="0"/>
              <a:t>Analyse de corrélation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F4C373A1-3851-665A-C3E5-F34ACD1B0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8"/>
            <a:ext cx="12192000" cy="6230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8D4CA-C814-A374-F5AB-ADFCD8B7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94" name="Group 65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5" name="Rectangle 194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CEB8582-CE85-259C-B74F-9152DBFD4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Choix du modèle</a:t>
            </a:r>
          </a:p>
        </p:txBody>
      </p:sp>
      <p:pic>
        <p:nvPicPr>
          <p:cNvPr id="196" name="Picture 3" descr="Des flèches blanches allant vers la cible rouge">
            <a:extLst>
              <a:ext uri="{FF2B5EF4-FFF2-40B4-BE49-F238E27FC236}">
                <a16:creationId xmlns:a16="http://schemas.microsoft.com/office/drawing/2014/main" id="{5327D7E2-8A19-D5EC-9123-89EFEC36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198" r="9683" b="-1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97" name="Group 69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98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52" name="Group 125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53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4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5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6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7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8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9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0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1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2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4295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EFF931-51EA-4147-E2EF-3A1429B4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63" y="339548"/>
            <a:ext cx="811107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Comparaison </a:t>
            </a:r>
            <a:r>
              <a:rPr lang="en-US" sz="3200" dirty="0" err="1"/>
              <a:t>initiale</a:t>
            </a:r>
            <a:r>
              <a:rPr lang="en-US" sz="3200" dirty="0"/>
              <a:t> des </a:t>
            </a:r>
            <a:r>
              <a:rPr lang="en-US" sz="3200" dirty="0" err="1"/>
              <a:t>modèles</a:t>
            </a:r>
            <a:endParaRPr lang="en-US" sz="3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1BEC35-D5F9-3AF0-88BF-A457CC6675A8}"/>
              </a:ext>
            </a:extLst>
          </p:cNvPr>
          <p:cNvSpPr txBox="1"/>
          <p:nvPr/>
        </p:nvSpPr>
        <p:spPr>
          <a:xfrm>
            <a:off x="1141412" y="2133071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MAE : </a:t>
            </a:r>
            <a:r>
              <a:rPr lang="en-US" sz="1600" dirty="0" err="1"/>
              <a:t>écart</a:t>
            </a:r>
            <a:r>
              <a:rPr lang="en-US" sz="1600" dirty="0"/>
              <a:t> moyen entre les prix </a:t>
            </a:r>
            <a:r>
              <a:rPr lang="en-US" sz="1600" dirty="0" err="1"/>
              <a:t>prédits</a:t>
            </a:r>
            <a:r>
              <a:rPr lang="en-US" sz="1600" dirty="0"/>
              <a:t> et </a:t>
            </a:r>
            <a:r>
              <a:rPr lang="en-US" sz="1600" dirty="0" err="1"/>
              <a:t>réels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RMSE : </a:t>
            </a:r>
            <a:r>
              <a:rPr lang="en-US" sz="1600" dirty="0" err="1"/>
              <a:t>pénalise</a:t>
            </a:r>
            <a:r>
              <a:rPr lang="en-US" sz="1600" dirty="0"/>
              <a:t> </a:t>
            </a:r>
            <a:r>
              <a:rPr lang="en-US" sz="1600" dirty="0" err="1"/>
              <a:t>davantage</a:t>
            </a:r>
            <a:r>
              <a:rPr lang="en-US" sz="1600" dirty="0"/>
              <a:t> les grosses </a:t>
            </a:r>
            <a:r>
              <a:rPr lang="en-US" sz="1600" dirty="0" err="1"/>
              <a:t>erreurs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R² (test) : </a:t>
            </a:r>
            <a:r>
              <a:rPr lang="en-US" sz="1600" dirty="0" err="1"/>
              <a:t>indique</a:t>
            </a:r>
            <a:r>
              <a:rPr lang="en-US" sz="1600" dirty="0"/>
              <a:t> </a:t>
            </a:r>
            <a:r>
              <a:rPr lang="en-US" sz="1600" dirty="0" err="1"/>
              <a:t>une</a:t>
            </a:r>
            <a:r>
              <a:rPr lang="en-US" sz="1600" dirty="0"/>
              <a:t> </a:t>
            </a:r>
            <a:r>
              <a:rPr lang="en-US" sz="1600" b="1" dirty="0"/>
              <a:t>bonne </a:t>
            </a:r>
            <a:r>
              <a:rPr lang="en-US" sz="1600" b="1" dirty="0" err="1"/>
              <a:t>qualité</a:t>
            </a:r>
            <a:r>
              <a:rPr lang="en-US" sz="1600" b="1" dirty="0"/>
              <a:t> </a:t>
            </a:r>
            <a:r>
              <a:rPr lang="en-US" sz="1600" b="1" dirty="0" err="1"/>
              <a:t>d’ajustement</a:t>
            </a:r>
            <a:r>
              <a:rPr lang="en-US" sz="1600" b="1" dirty="0"/>
              <a:t> global.</a:t>
            </a:r>
            <a:br>
              <a:rPr lang="en-US" sz="1600" dirty="0"/>
            </a:b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R² CV Mean : Moyenne des scores R² </a:t>
            </a:r>
            <a:r>
              <a:rPr lang="en-US" sz="1600" dirty="0" err="1"/>
              <a:t>obtenus</a:t>
            </a:r>
            <a:r>
              <a:rPr lang="en-US" sz="1600" dirty="0"/>
              <a:t> par </a:t>
            </a:r>
            <a:r>
              <a:rPr lang="en-US" sz="1600" b="1" dirty="0"/>
              <a:t>validation </a:t>
            </a:r>
            <a:r>
              <a:rPr lang="en-US" sz="1600" b="1" dirty="0" err="1"/>
              <a:t>croisée</a:t>
            </a:r>
            <a:r>
              <a:rPr lang="en-US" sz="1600" dirty="0"/>
              <a:t> (5-fold).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évalue</a:t>
            </a:r>
            <a:r>
              <a:rPr lang="en-US" sz="1600" dirty="0"/>
              <a:t> la </a:t>
            </a:r>
            <a:r>
              <a:rPr lang="en-US" sz="1600" dirty="0" err="1"/>
              <a:t>robustesse</a:t>
            </a:r>
            <a:r>
              <a:rPr lang="en-US" sz="1600" dirty="0"/>
              <a:t> </a:t>
            </a:r>
            <a:r>
              <a:rPr lang="en-US" sz="1600" dirty="0" err="1"/>
              <a:t>globale</a:t>
            </a:r>
            <a:r>
              <a:rPr lang="en-US" sz="1600" dirty="0"/>
              <a:t>)</a:t>
            </a:r>
            <a:br>
              <a:rPr lang="en-US" sz="1600" dirty="0"/>
            </a:b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R² CV Std : </a:t>
            </a:r>
            <a:r>
              <a:rPr lang="en-US" sz="1600" dirty="0" err="1"/>
              <a:t>Écart</a:t>
            </a:r>
            <a:r>
              <a:rPr lang="en-US" sz="1600" dirty="0"/>
              <a:t>-type des R² </a:t>
            </a:r>
            <a:r>
              <a:rPr lang="en-US" sz="1600" dirty="0" err="1"/>
              <a:t>en</a:t>
            </a:r>
            <a:r>
              <a:rPr lang="en-US" sz="1600" dirty="0"/>
              <a:t> cross-validation.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évalue</a:t>
            </a:r>
            <a:r>
              <a:rPr lang="en-US" sz="1600" dirty="0"/>
              <a:t> la </a:t>
            </a:r>
            <a:r>
              <a:rPr lang="en-US" sz="1600" dirty="0" err="1"/>
              <a:t>stabilité</a:t>
            </a:r>
            <a:r>
              <a:rPr lang="en-US" sz="1600" dirty="0"/>
              <a:t> du </a:t>
            </a:r>
            <a:r>
              <a:rPr lang="en-US" sz="1600" dirty="0" err="1"/>
              <a:t>modèle</a:t>
            </a:r>
            <a:r>
              <a:rPr lang="en-US" sz="1600" dirty="0"/>
              <a:t>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C8488A-320E-FFF3-F197-6D58323A4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2090"/>
            <a:ext cx="5456279" cy="21688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54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B399C-6AC1-D849-7DDF-6A5B1F6E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15CAA-47D9-936C-6DCD-332C429F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Optimisation par GridSearchCV</a:t>
            </a:r>
          </a:p>
        </p:txBody>
      </p:sp>
      <p:sp>
        <p:nvSpPr>
          <p:cNvPr id="2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D3B857C4-B48B-A21A-0D87-7CBB82CA1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51291"/>
            <a:ext cx="4635583" cy="19933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C2F380F-333D-F98A-10FE-2B37392C4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947758"/>
            <a:ext cx="4635583" cy="133272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28F1BDC-CABC-E9DF-9A11-E56E1B23221E}"/>
              </a:ext>
            </a:extLst>
          </p:cNvPr>
          <p:cNvSpPr txBox="1"/>
          <p:nvPr/>
        </p:nvSpPr>
        <p:spPr>
          <a:xfrm>
            <a:off x="6569957" y="2249487"/>
            <a:ext cx="474708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l’on</a:t>
            </a:r>
            <a:r>
              <a:rPr lang="en-US" dirty="0"/>
              <a:t> </a:t>
            </a:r>
            <a:r>
              <a:rPr lang="en-US" dirty="0" err="1"/>
              <a:t>cherche</a:t>
            </a:r>
            <a:r>
              <a:rPr lang="en-US" dirty="0"/>
              <a:t> la </a:t>
            </a:r>
            <a:r>
              <a:rPr lang="en-US" dirty="0" err="1"/>
              <a:t>meilleure</a:t>
            </a:r>
            <a:r>
              <a:rPr lang="en-US" dirty="0"/>
              <a:t> performance sur le split </a:t>
            </a:r>
            <a:r>
              <a:rPr lang="en-US" dirty="0" err="1"/>
              <a:t>actuel</a:t>
            </a:r>
            <a:r>
              <a:rPr lang="en-US" dirty="0"/>
              <a:t>, le </a:t>
            </a:r>
            <a:r>
              <a:rPr lang="en-US" dirty="0" err="1"/>
              <a:t>modèle</a:t>
            </a:r>
            <a:r>
              <a:rPr lang="en-US" dirty="0"/>
              <a:t> original </a:t>
            </a:r>
            <a:r>
              <a:rPr lang="en-US" dirty="0" err="1"/>
              <a:t>paraît</a:t>
            </a:r>
            <a:r>
              <a:rPr lang="en-US" dirty="0"/>
              <a:t> supérieur.</a:t>
            </a:r>
            <a:br>
              <a:rPr lang="en-US" dirty="0"/>
            </a:b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l’on</a:t>
            </a:r>
            <a:r>
              <a:rPr lang="en-US" dirty="0"/>
              <a:t> </a:t>
            </a:r>
            <a:r>
              <a:rPr lang="en-US" dirty="0" err="1"/>
              <a:t>souhaite</a:t>
            </a:r>
            <a:r>
              <a:rPr lang="en-US" dirty="0"/>
              <a:t> un </a:t>
            </a:r>
            <a:r>
              <a:rPr lang="en-US" dirty="0" err="1"/>
              <a:t>modèle</a:t>
            </a:r>
            <a:r>
              <a:rPr lang="en-US" dirty="0"/>
              <a:t> plus </a:t>
            </a:r>
            <a:r>
              <a:rPr lang="en-US" dirty="0" err="1"/>
              <a:t>fiable</a:t>
            </a:r>
            <a:r>
              <a:rPr lang="en-US" dirty="0"/>
              <a:t> sur de </a:t>
            </a:r>
            <a:r>
              <a:rPr lang="en-US" dirty="0" err="1"/>
              <a:t>nouvelles</a:t>
            </a:r>
            <a:r>
              <a:rPr lang="en-US" dirty="0"/>
              <a:t> données (</a:t>
            </a:r>
            <a:r>
              <a:rPr lang="en-US" dirty="0" err="1"/>
              <a:t>nouvelles</a:t>
            </a:r>
            <a:r>
              <a:rPr lang="en-US" dirty="0"/>
              <a:t> voitures, </a:t>
            </a:r>
            <a:r>
              <a:rPr lang="en-US" dirty="0" err="1"/>
              <a:t>changement</a:t>
            </a:r>
            <a:r>
              <a:rPr lang="en-US" dirty="0"/>
              <a:t> de distribution),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optimisé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préférable</a:t>
            </a:r>
            <a:r>
              <a:rPr lang="en-US" dirty="0"/>
              <a:t>.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CB0E4D-1BA3-6D62-717F-AA57946909E1}"/>
              </a:ext>
            </a:extLst>
          </p:cNvPr>
          <p:cNvCxnSpPr/>
          <p:nvPr/>
        </p:nvCxnSpPr>
        <p:spPr>
          <a:xfrm>
            <a:off x="798950" y="3538330"/>
            <a:ext cx="5297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0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381B0-50BC-63E6-52B2-A38FCDC5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fr-BE">
                <a:solidFill>
                  <a:srgbClr val="FFFFFF"/>
                </a:solidFill>
              </a:rPr>
              <a:t>Choix final du modele</a:t>
            </a:r>
          </a:p>
        </p:txBody>
      </p:sp>
      <p:pic>
        <p:nvPicPr>
          <p:cNvPr id="7" name="Graphic 6" descr="Coche">
            <a:extLst>
              <a:ext uri="{FF2B5EF4-FFF2-40B4-BE49-F238E27FC236}">
                <a16:creationId xmlns:a16="http://schemas.microsoft.com/office/drawing/2014/main" id="{92CACC95-15B9-7AD8-8A40-3FB0141F0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617" y="1836950"/>
            <a:ext cx="3178638" cy="3178638"/>
          </a:xfrm>
          <a:prstGeom prst="rect">
            <a:avLst/>
          </a:prstGeom>
        </p:spPr>
      </p:pic>
      <p:graphicFrame>
        <p:nvGraphicFramePr>
          <p:cNvPr id="149" name="Espace réservé du contenu 2">
            <a:extLst>
              <a:ext uri="{FF2B5EF4-FFF2-40B4-BE49-F238E27FC236}">
                <a16:creationId xmlns:a16="http://schemas.microsoft.com/office/drawing/2014/main" id="{91A324E8-3C97-F9AB-2BD8-7397C928F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25904"/>
              </p:ext>
            </p:extLst>
          </p:nvPr>
        </p:nvGraphicFramePr>
        <p:xfrm>
          <a:off x="5128643" y="2041207"/>
          <a:ext cx="618840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6123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DC1A4-FAE0-2EDC-0EA0-96480852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 (</a:t>
            </a:r>
            <a:r>
              <a:rPr lang="fr-FR" dirty="0" err="1"/>
              <a:t>Streamlit</a:t>
            </a:r>
            <a:r>
              <a:rPr lang="fr-FR" dirty="0"/>
              <a:t>)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635A7EE5-B0CD-C77B-7C70-3A71F41E5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34300"/>
              </p:ext>
            </p:extLst>
          </p:nvPr>
        </p:nvGraphicFramePr>
        <p:xfrm>
          <a:off x="2504661" y="2249487"/>
          <a:ext cx="8542750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41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84AF-9777-2C5C-E7D6-6BEEA577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4" y="0"/>
            <a:ext cx="4598985" cy="1478570"/>
          </a:xfrm>
        </p:spPr>
        <p:txBody>
          <a:bodyPr>
            <a:normAutofit/>
          </a:bodyPr>
          <a:lstStyle/>
          <a:p>
            <a:r>
              <a:rPr lang="fr-BE" dirty="0"/>
              <a:t>Introduction</a:t>
            </a:r>
          </a:p>
        </p:txBody>
      </p:sp>
      <p:pic>
        <p:nvPicPr>
          <p:cNvPr id="1026" name="Picture 2" descr="Avions-nous vu juste dans nos prédictions pour 2024 sur la voiture  électrique ?">
            <a:extLst>
              <a:ext uri="{FF2B5EF4-FFF2-40B4-BE49-F238E27FC236}">
                <a16:creationId xmlns:a16="http://schemas.microsoft.com/office/drawing/2014/main" id="{048335FC-3EAE-6C4D-D6FF-EA135DB8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5" r="33112"/>
          <a:stretch>
            <a:fillRect/>
          </a:stretch>
        </p:blipFill>
        <p:spPr bwMode="auto">
          <a:xfrm>
            <a:off x="-5597" y="10"/>
            <a:ext cx="61015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422571-477B-3C60-FF25-B95683B7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307" y="1647637"/>
            <a:ext cx="5743575" cy="4142394"/>
          </a:xfrm>
        </p:spPr>
        <p:txBody>
          <a:bodyPr>
            <a:noAutofit/>
          </a:bodyPr>
          <a:lstStyle/>
          <a:p>
            <a:r>
              <a:rPr lang="fr-BE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BE" dirty="0">
                <a:effectLst/>
                <a:latin typeface="Tw Cen MT (Corps)"/>
                <a:ea typeface="Aptos" panose="020B0004020202020204" pitchFamily="34" charset="0"/>
                <a:cs typeface="Times New Roman" panose="02020603050405020304" pitchFamily="18" charset="0"/>
              </a:rPr>
              <a:t>Prédire le prix de véhicules d’occasion à partir de leurs caractéristiques techniques</a:t>
            </a:r>
          </a:p>
          <a:p>
            <a:pPr marL="0" indent="0">
              <a:buNone/>
            </a:pPr>
            <a:r>
              <a:rPr lang="fr-BE" dirty="0">
                <a:effectLst/>
                <a:latin typeface="Tw Cen MT (Corps)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fr-FR" dirty="0">
                <a:latin typeface="Tw Cen MT (Corps)"/>
              </a:rPr>
              <a:t>Aider les utilisateurs à évaluer si le prix proposé pour un véhicule est juste ou non.</a:t>
            </a:r>
          </a:p>
          <a:p>
            <a:pPr marL="0" indent="0">
              <a:buNone/>
            </a:pPr>
            <a:endParaRPr lang="fr-FR" dirty="0">
              <a:latin typeface="Tw Cen MT (Corps)"/>
            </a:endParaRPr>
          </a:p>
          <a:p>
            <a:r>
              <a:rPr lang="fr-BE" dirty="0">
                <a:latin typeface="Tw Cen MT (Corps)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fr-BE" dirty="0">
                <a:effectLst/>
                <a:latin typeface="Tw Cen MT (Corps)"/>
                <a:ea typeface="Aptos" panose="020B0004020202020204" pitchFamily="34" charset="0"/>
                <a:cs typeface="Times New Roman" panose="02020603050405020304" pitchFamily="18" charset="0"/>
              </a:rPr>
              <a:t>viter les arnaques potentielles lors de l’achat ou de la vente</a:t>
            </a:r>
            <a:endParaRPr lang="fr-BE" dirty="0">
              <a:latin typeface="Tw Cen MT (Corps)"/>
            </a:endParaRPr>
          </a:p>
        </p:txBody>
      </p:sp>
    </p:spTree>
    <p:extLst>
      <p:ext uri="{BB962C8B-B14F-4D97-AF65-F5344CB8AC3E}">
        <p14:creationId xmlns:p14="http://schemas.microsoft.com/office/powerpoint/2010/main" val="312629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C9B4DB-026D-1568-EB9C-A84ECE5B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fr-BE" dirty="0"/>
              <a:t>Conclusion</a:t>
            </a:r>
          </a:p>
        </p:txBody>
      </p:sp>
      <p:pic>
        <p:nvPicPr>
          <p:cNvPr id="5" name="Picture 4" descr="Vue de dessus des cubes reliés par des lignes noires">
            <a:extLst>
              <a:ext uri="{FF2B5EF4-FFF2-40B4-BE49-F238E27FC236}">
                <a16:creationId xmlns:a16="http://schemas.microsoft.com/office/drawing/2014/main" id="{56AC9338-0902-5F17-2896-34CE2D5F67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97" r="11675"/>
          <a:stretch>
            <a:fillRect/>
          </a:stretch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36E047-7CC4-F797-24D9-8191F817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fr-BE" dirty="0"/>
              <a:t>Plusieurs modèles testés </a:t>
            </a:r>
          </a:p>
          <a:p>
            <a:r>
              <a:rPr lang="fr-BE" dirty="0"/>
              <a:t>Critères de performance</a:t>
            </a:r>
          </a:p>
          <a:p>
            <a:r>
              <a:rPr lang="fr-BE" dirty="0"/>
              <a:t>Sélection du meilleur modèle</a:t>
            </a:r>
          </a:p>
          <a:p>
            <a:r>
              <a:rPr lang="fr-FR" dirty="0"/>
              <a:t>Implémentation d’un outil de prédiction via une interface utilisateur (</a:t>
            </a:r>
            <a:r>
              <a:rPr lang="fr-FR" dirty="0" err="1"/>
              <a:t>streamlit</a:t>
            </a:r>
            <a:r>
              <a:rPr lang="fr-FR" dirty="0"/>
              <a:t>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135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D6E8F-3B0D-C9DD-2869-F84F6FA5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Choix du dataset</a:t>
            </a:r>
          </a:p>
        </p:txBody>
      </p:sp>
      <p:pic>
        <p:nvPicPr>
          <p:cNvPr id="2050" name="Picture 2" descr="Qu'est ce qu'un dataset ? Comment le manipuler ?">
            <a:extLst>
              <a:ext uri="{FF2B5EF4-FFF2-40B4-BE49-F238E27FC236}">
                <a16:creationId xmlns:a16="http://schemas.microsoft.com/office/drawing/2014/main" id="{7B464E51-D71F-513D-23A3-92DFE664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9" r="13372"/>
          <a:stretch>
            <a:fillRect/>
          </a:stretch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4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97260-4BB2-5054-EAF3-ED709EF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 </a:t>
            </a:r>
            <a:r>
              <a:rPr lang="fr-BE" dirty="0"/>
              <a:t>Premier </a:t>
            </a:r>
            <a:r>
              <a:rPr lang="fr-BE" dirty="0" err="1"/>
              <a:t>dataset</a:t>
            </a:r>
            <a:r>
              <a:rPr lang="fr-BE" dirty="0"/>
              <a:t> testé</a:t>
            </a:r>
            <a:br>
              <a:rPr lang="fr-FR" dirty="0"/>
            </a:br>
            <a:endParaRPr lang="fr-BE" dirty="0"/>
          </a:p>
        </p:txBody>
      </p:sp>
      <p:pic>
        <p:nvPicPr>
          <p:cNvPr id="3074" name="Picture 2" descr="New and Used Cars for Sale | AutoTrader.ca">
            <a:extLst>
              <a:ext uri="{FF2B5EF4-FFF2-40B4-BE49-F238E27FC236}">
                <a16:creationId xmlns:a16="http://schemas.microsoft.com/office/drawing/2014/main" id="{D8BC84E7-71A8-A4E9-8ED6-F64DF027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2563054"/>
            <a:ext cx="4689234" cy="2922515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0E48BC-FF53-234F-D3C9-E04F9B58F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fr-BE" dirty="0"/>
              <a:t>Environ 250 000 lignes</a:t>
            </a:r>
          </a:p>
          <a:p>
            <a:r>
              <a:rPr lang="fr-BE" dirty="0"/>
              <a:t>Variété de voiture</a:t>
            </a:r>
          </a:p>
          <a:p>
            <a:r>
              <a:rPr lang="fr-BE" dirty="0"/>
              <a:t>Problème:</a:t>
            </a:r>
          </a:p>
          <a:p>
            <a:pPr lvl="1"/>
            <a:r>
              <a:rPr lang="fr-FR" dirty="0"/>
              <a:t>Beaucoup de valeurs nulles dans des champs critiques (année, </a:t>
            </a:r>
            <a:r>
              <a:rPr lang="fr-FR" dirty="0" err="1"/>
              <a:t>etc</a:t>
            </a:r>
            <a:r>
              <a:rPr lang="fr-FR" dirty="0"/>
              <a:t>)</a:t>
            </a:r>
            <a:endParaRPr lang="fr-BE" dirty="0"/>
          </a:p>
          <a:p>
            <a:pPr lvl="1"/>
            <a:r>
              <a:rPr lang="fr-FR" dirty="0"/>
              <a:t>Colonnes essentielles manquantes :  type de carburant, transmission, </a:t>
            </a:r>
            <a:r>
              <a:rPr lang="fr-FR" dirty="0" err="1"/>
              <a:t>etc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8206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43F9-21B6-F13A-E989-EC9CE09AD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95CD8A-69F2-7785-BB84-0DDE4B76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 </a:t>
            </a:r>
            <a:r>
              <a:rPr lang="fr-BE" dirty="0"/>
              <a:t>Deuxième </a:t>
            </a:r>
            <a:r>
              <a:rPr lang="fr-BE" dirty="0" err="1"/>
              <a:t>dataset</a:t>
            </a:r>
            <a:r>
              <a:rPr lang="fr-BE" dirty="0"/>
              <a:t> testé</a:t>
            </a:r>
            <a:br>
              <a:rPr lang="fr-FR" dirty="0"/>
            </a:br>
            <a:endParaRPr lang="fr-B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D805D3-A7B7-D3D9-0072-090A5BADC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2529619"/>
            <a:ext cx="4689234" cy="298938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83BA34-C2DB-0B9C-B80C-0A5017DB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fr-BE" dirty="0"/>
              <a:t>Environ 16 000 lignes</a:t>
            </a:r>
          </a:p>
          <a:p>
            <a:r>
              <a:rPr lang="fr-BE" dirty="0"/>
              <a:t>Quelques variétés de voiture</a:t>
            </a:r>
          </a:p>
          <a:p>
            <a:r>
              <a:rPr lang="fr-BE" dirty="0"/>
              <a:t>Plus complet et exploitable</a:t>
            </a:r>
          </a:p>
        </p:txBody>
      </p:sp>
    </p:spTree>
    <p:extLst>
      <p:ext uri="{BB962C8B-B14F-4D97-AF65-F5344CB8AC3E}">
        <p14:creationId xmlns:p14="http://schemas.microsoft.com/office/powerpoint/2010/main" val="353582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75DC7-F384-0DEF-9C39-84C5EA6F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BE" dirty="0"/>
              <a:t>PRÉTRAITEMENT DES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1F7041-01A7-AD83-1971-F7E003C8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0" y="2660186"/>
            <a:ext cx="5523484" cy="27203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DDDE10-D7D2-858D-81A8-1184C5DF0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5054527" cy="354171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Suppression des lignes avec valeurs manquantes critiques (</a:t>
            </a:r>
            <a:r>
              <a:rPr lang="fr-FR" dirty="0" err="1"/>
              <a:t>price</a:t>
            </a:r>
            <a:r>
              <a:rPr lang="fr-FR" dirty="0"/>
              <a:t>, km, </a:t>
            </a:r>
            <a:r>
              <a:rPr lang="fr-FR" dirty="0" err="1"/>
              <a:t>age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Conversion de colonnes numériques</a:t>
            </a:r>
          </a:p>
          <a:p>
            <a:endParaRPr lang="fr-FR" dirty="0"/>
          </a:p>
          <a:p>
            <a:r>
              <a:rPr lang="fr-FR" dirty="0"/>
              <a:t>Suppression des modèles trop peu représentés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4964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BE" dirty="0"/>
              <a:t>Analyse exploratoire des données (EDA)</a:t>
            </a: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EDFFC2D4-B12E-608E-A2AF-7E16901B9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11024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fr-BE" sz="3300" dirty="0"/>
              <a:t>Distribution des prix et transformation logarithmique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6247B8-2DB1-AB96-AC7E-5A4EE3269D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30" b="-2"/>
          <a:stretch>
            <a:fillRect/>
          </a:stretch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3978AC-01F1-3920-DF42-2C7CF7003F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5" r="1299" b="1"/>
          <a:stretch>
            <a:fillRect/>
          </a:stretch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fr-BE" sz="2200" dirty="0"/>
              <a:t>La distribution du prix est très asymétrique (présence de véhicules de luxe)</a:t>
            </a:r>
          </a:p>
          <a:p>
            <a:pPr>
              <a:lnSpc>
                <a:spcPct val="110000"/>
              </a:lnSpc>
              <a:buFontTx/>
              <a:buChar char="-"/>
            </a:pPr>
            <a:endParaRPr lang="fr-BE" sz="2200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fr-BE" sz="2200" dirty="0"/>
              <a:t>Application de log(</a:t>
            </a:r>
            <a:r>
              <a:rPr lang="fr-BE" sz="2200" dirty="0" err="1"/>
              <a:t>price</a:t>
            </a:r>
            <a:r>
              <a:rPr lang="fr-BE" sz="2200" dirty="0"/>
              <a:t>) pour lisser la distribution</a:t>
            </a:r>
          </a:p>
          <a:p>
            <a:pPr>
              <a:lnSpc>
                <a:spcPct val="110000"/>
              </a:lnSpc>
              <a:buFontTx/>
              <a:buChar char="-"/>
            </a:pPr>
            <a:endParaRPr lang="fr-BE" sz="2200" dirty="0"/>
          </a:p>
          <a:p>
            <a:pPr marL="0" indent="0">
              <a:lnSpc>
                <a:spcPct val="110000"/>
              </a:lnSpc>
              <a:buNone/>
            </a:pPr>
            <a:r>
              <a:rPr lang="fr-BE" sz="2200" dirty="0"/>
              <a:t>- Résultat : meilleure symétrie, plus adapté à la régression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68" y="1215496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Relations entre variables et prix</a:t>
            </a:r>
          </a:p>
        </p:txBody>
      </p:sp>
      <p:pic>
        <p:nvPicPr>
          <p:cNvPr id="10" name="Espace réservé du contenu 9" descr="Graphique à barres avec tendance à la baisse avec un remplissage uni">
            <a:extLst>
              <a:ext uri="{FF2B5EF4-FFF2-40B4-BE49-F238E27FC236}">
                <a16:creationId xmlns:a16="http://schemas.microsoft.com/office/drawing/2014/main" id="{77359428-2484-9A45-2B08-58EEA6F2A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122</TotalTime>
  <Words>566</Words>
  <Application>Microsoft Macintosh PowerPoint</Application>
  <PresentationFormat>Grand écran</PresentationFormat>
  <Paragraphs>73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Aptos</vt:lpstr>
      <vt:lpstr>Arial</vt:lpstr>
      <vt:lpstr>Tw Cen MT</vt:lpstr>
      <vt:lpstr>Tw Cen MT (Corps)</vt:lpstr>
      <vt:lpstr>Circuit</vt:lpstr>
      <vt:lpstr>Used Car Price Estimator</vt:lpstr>
      <vt:lpstr>Introduction</vt:lpstr>
      <vt:lpstr>Choix du dataset</vt:lpstr>
      <vt:lpstr> Premier dataset testé </vt:lpstr>
      <vt:lpstr> Deuxième dataset testé </vt:lpstr>
      <vt:lpstr>PRÉTRAITEMENT DES DONNÉES</vt:lpstr>
      <vt:lpstr>Analyse exploratoire des données (EDA)</vt:lpstr>
      <vt:lpstr>Distribution des prix et transformation logarithmique</vt:lpstr>
      <vt:lpstr>Relations entre variables et prix</vt:lpstr>
      <vt:lpstr>Véhicules plus anciens → prix plus bas</vt:lpstr>
      <vt:lpstr>Puissance (kW) → légère corrélation positive</vt:lpstr>
      <vt:lpstr>Kilométrage élevé → prix plus bas</vt:lpstr>
      <vt:lpstr>Analyse de corrélation</vt:lpstr>
      <vt:lpstr>Analyse de corrélation</vt:lpstr>
      <vt:lpstr>Choix du modèle</vt:lpstr>
      <vt:lpstr>Comparaison initiale des modèles</vt:lpstr>
      <vt:lpstr>Optimisation par GridSearchCV</vt:lpstr>
      <vt:lpstr>Choix final du modele</vt:lpstr>
      <vt:lpstr>Interface web (Streamlit)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 Mamoune BENMASSAOUD</dc:creator>
  <cp:lastModifiedBy>El Mamoune BENMASSAOUD</cp:lastModifiedBy>
  <cp:revision>6</cp:revision>
  <dcterms:created xsi:type="dcterms:W3CDTF">2025-05-29T17:54:11Z</dcterms:created>
  <dcterms:modified xsi:type="dcterms:W3CDTF">2025-05-29T20:53:42Z</dcterms:modified>
</cp:coreProperties>
</file>